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2" r:id="rId1"/>
    <p:sldMasterId id="2147483651" r:id="rId2"/>
    <p:sldMasterId id="2147483650" r:id="rId3"/>
    <p:sldMasterId id="2147484106" r:id="rId4"/>
  </p:sldMasterIdLst>
  <p:notesMasterIdLst>
    <p:notesMasterId r:id="rId156"/>
  </p:notesMasterIdLst>
  <p:handoutMasterIdLst>
    <p:handoutMasterId r:id="rId157"/>
  </p:handoutMasterIdLst>
  <p:sldIdLst>
    <p:sldId id="1125" r:id="rId5"/>
    <p:sldId id="1058" r:id="rId6"/>
    <p:sldId id="1060" r:id="rId7"/>
    <p:sldId id="1064" r:id="rId8"/>
    <p:sldId id="1068" r:id="rId9"/>
    <p:sldId id="1065" r:id="rId10"/>
    <p:sldId id="1066" r:id="rId11"/>
    <p:sldId id="1067" r:id="rId12"/>
    <p:sldId id="1128" r:id="rId13"/>
    <p:sldId id="1129" r:id="rId14"/>
    <p:sldId id="1075" r:id="rId15"/>
    <p:sldId id="1076" r:id="rId16"/>
    <p:sldId id="1072" r:id="rId17"/>
    <p:sldId id="1083" r:id="rId18"/>
    <p:sldId id="1087" r:id="rId19"/>
    <p:sldId id="1088" r:id="rId20"/>
    <p:sldId id="1090" r:id="rId21"/>
    <p:sldId id="1091" r:id="rId22"/>
    <p:sldId id="1092" r:id="rId23"/>
    <p:sldId id="1093" r:id="rId24"/>
    <p:sldId id="1130" r:id="rId25"/>
    <p:sldId id="1094" r:id="rId26"/>
    <p:sldId id="1095" r:id="rId27"/>
    <p:sldId id="1099" r:id="rId28"/>
    <p:sldId id="1100" r:id="rId29"/>
    <p:sldId id="1110" r:id="rId30"/>
    <p:sldId id="1112" r:id="rId31"/>
    <p:sldId id="1111" r:id="rId32"/>
    <p:sldId id="1119" r:id="rId33"/>
    <p:sldId id="1102" r:id="rId34"/>
    <p:sldId id="1117" r:id="rId35"/>
    <p:sldId id="1116" r:id="rId36"/>
    <p:sldId id="1118" r:id="rId37"/>
    <p:sldId id="1104" r:id="rId38"/>
    <p:sldId id="1105" r:id="rId39"/>
    <p:sldId id="1106" r:id="rId40"/>
    <p:sldId id="1108" r:id="rId41"/>
    <p:sldId id="916" r:id="rId42"/>
    <p:sldId id="919" r:id="rId43"/>
    <p:sldId id="922" r:id="rId44"/>
    <p:sldId id="945" r:id="rId45"/>
    <p:sldId id="938" r:id="rId46"/>
    <p:sldId id="939" r:id="rId47"/>
    <p:sldId id="940" r:id="rId48"/>
    <p:sldId id="941" r:id="rId49"/>
    <p:sldId id="942" r:id="rId50"/>
    <p:sldId id="943" r:id="rId51"/>
    <p:sldId id="961" r:id="rId52"/>
    <p:sldId id="933" r:id="rId53"/>
    <p:sldId id="1126" r:id="rId54"/>
    <p:sldId id="1127" r:id="rId55"/>
    <p:sldId id="1131" r:id="rId56"/>
    <p:sldId id="1132" r:id="rId57"/>
    <p:sldId id="1133" r:id="rId58"/>
    <p:sldId id="1134" r:id="rId59"/>
    <p:sldId id="1135" r:id="rId60"/>
    <p:sldId id="1136" r:id="rId61"/>
    <p:sldId id="1137" r:id="rId62"/>
    <p:sldId id="1138" r:id="rId63"/>
    <p:sldId id="1141" r:id="rId64"/>
    <p:sldId id="1139" r:id="rId65"/>
    <p:sldId id="1142" r:id="rId66"/>
    <p:sldId id="1143" r:id="rId67"/>
    <p:sldId id="1144" r:id="rId68"/>
    <p:sldId id="1153" r:id="rId69"/>
    <p:sldId id="1154" r:id="rId70"/>
    <p:sldId id="1145" r:id="rId71"/>
    <p:sldId id="1146" r:id="rId72"/>
    <p:sldId id="1155" r:id="rId73"/>
    <p:sldId id="1152" r:id="rId74"/>
    <p:sldId id="1156" r:id="rId75"/>
    <p:sldId id="1157" r:id="rId76"/>
    <p:sldId id="1158" r:id="rId77"/>
    <p:sldId id="1159" r:id="rId78"/>
    <p:sldId id="1160" r:id="rId79"/>
    <p:sldId id="1161" r:id="rId80"/>
    <p:sldId id="1162" r:id="rId81"/>
    <p:sldId id="1163" r:id="rId82"/>
    <p:sldId id="1164" r:id="rId83"/>
    <p:sldId id="1167" r:id="rId84"/>
    <p:sldId id="1165" r:id="rId85"/>
    <p:sldId id="1166" r:id="rId86"/>
    <p:sldId id="1169" r:id="rId87"/>
    <p:sldId id="1168" r:id="rId88"/>
    <p:sldId id="1170" r:id="rId89"/>
    <p:sldId id="1171" r:id="rId90"/>
    <p:sldId id="1172" r:id="rId91"/>
    <p:sldId id="1173" r:id="rId92"/>
    <p:sldId id="1174" r:id="rId93"/>
    <p:sldId id="1175" r:id="rId94"/>
    <p:sldId id="1176" r:id="rId95"/>
    <p:sldId id="1177" r:id="rId96"/>
    <p:sldId id="1178" r:id="rId97"/>
    <p:sldId id="1179" r:id="rId98"/>
    <p:sldId id="1180" r:id="rId99"/>
    <p:sldId id="1181" r:id="rId100"/>
    <p:sldId id="1182" r:id="rId101"/>
    <p:sldId id="1183" r:id="rId102"/>
    <p:sldId id="1184" r:id="rId103"/>
    <p:sldId id="1187" r:id="rId104"/>
    <p:sldId id="1185" r:id="rId105"/>
    <p:sldId id="1186" r:id="rId106"/>
    <p:sldId id="1188" r:id="rId107"/>
    <p:sldId id="1189" r:id="rId108"/>
    <p:sldId id="1190" r:id="rId109"/>
    <p:sldId id="1191" r:id="rId110"/>
    <p:sldId id="1192" r:id="rId111"/>
    <p:sldId id="1193" r:id="rId112"/>
    <p:sldId id="1194" r:id="rId113"/>
    <p:sldId id="1197" r:id="rId114"/>
    <p:sldId id="1198" r:id="rId115"/>
    <p:sldId id="1199" r:id="rId116"/>
    <p:sldId id="1200" r:id="rId117"/>
    <p:sldId id="1201" r:id="rId118"/>
    <p:sldId id="1202" r:id="rId119"/>
    <p:sldId id="1203" r:id="rId120"/>
    <p:sldId id="1204" r:id="rId121"/>
    <p:sldId id="1205" r:id="rId122"/>
    <p:sldId id="1206" r:id="rId123"/>
    <p:sldId id="1207" r:id="rId124"/>
    <p:sldId id="1208" r:id="rId125"/>
    <p:sldId id="1209" r:id="rId126"/>
    <p:sldId id="1210" r:id="rId127"/>
    <p:sldId id="1211" r:id="rId128"/>
    <p:sldId id="1212" r:id="rId129"/>
    <p:sldId id="1213" r:id="rId130"/>
    <p:sldId id="1214" r:id="rId131"/>
    <p:sldId id="1215" r:id="rId132"/>
    <p:sldId id="1216" r:id="rId133"/>
    <p:sldId id="1217" r:id="rId134"/>
    <p:sldId id="1218" r:id="rId135"/>
    <p:sldId id="1219" r:id="rId136"/>
    <p:sldId id="1220" r:id="rId137"/>
    <p:sldId id="1221" r:id="rId138"/>
    <p:sldId id="1222" r:id="rId139"/>
    <p:sldId id="1223" r:id="rId140"/>
    <p:sldId id="1224" r:id="rId141"/>
    <p:sldId id="1225" r:id="rId142"/>
    <p:sldId id="1226" r:id="rId143"/>
    <p:sldId id="1227" r:id="rId144"/>
    <p:sldId id="1228" r:id="rId145"/>
    <p:sldId id="1229" r:id="rId146"/>
    <p:sldId id="1230" r:id="rId147"/>
    <p:sldId id="1231" r:id="rId148"/>
    <p:sldId id="1232" r:id="rId149"/>
    <p:sldId id="1233" r:id="rId150"/>
    <p:sldId id="1234" r:id="rId151"/>
    <p:sldId id="1235" r:id="rId152"/>
    <p:sldId id="1236" r:id="rId153"/>
    <p:sldId id="1237" r:id="rId154"/>
    <p:sldId id="1195" r:id="rId155"/>
  </p:sldIdLst>
  <p:sldSz cx="10287000" cy="6858000" type="35mm"/>
  <p:notesSz cx="6858000" cy="9144000"/>
  <p:defaultTextStyle>
    <a:defPPr>
      <a:defRPr lang="en"/>
    </a:defPPr>
    <a:lvl1pPr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4">
          <p15:clr>
            <a:srgbClr val="A4A3A4"/>
          </p15:clr>
        </p15:guide>
        <p15:guide id="2" pos="611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FF0066"/>
    <a:srgbClr val="FFFF00"/>
    <a:srgbClr val="FF3399"/>
    <a:srgbClr val="000066"/>
    <a:srgbClr val="CC66FF"/>
    <a:srgbClr val="FFCC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78571" autoAdjust="0"/>
  </p:normalViewPr>
  <p:slideViewPr>
    <p:cSldViewPr snapToGrid="0">
      <p:cViewPr varScale="1">
        <p:scale>
          <a:sx n="89" d="100"/>
          <a:sy n="89" d="100"/>
        </p:scale>
        <p:origin x="965" y="58"/>
      </p:cViewPr>
      <p:guideLst>
        <p:guide orient="horz" pos="4174"/>
        <p:guide pos="6117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-1248" y="-1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viewProps" Target="viewProps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theme" Target="theme/theme1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6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51" Type="http://schemas.openxmlformats.org/officeDocument/2006/relationships/slide" Target="slides/slide147.xml"/><Relationship Id="rId156" Type="http://schemas.openxmlformats.org/officeDocument/2006/relationships/notesMaster" Target="notesMasters/notesMaster1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handoutMaster" Target="handoutMasters/handoutMaster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70.xml"/><Relationship Id="rId2" Type="http://schemas.openxmlformats.org/officeDocument/2006/relationships/slide" Target="slides/slide69.xml"/><Relationship Id="rId1" Type="http://schemas.openxmlformats.org/officeDocument/2006/relationships/slide" Target="slides/slide20.xml"/><Relationship Id="rId6" Type="http://schemas.openxmlformats.org/officeDocument/2006/relationships/slide" Target="slides/slide79.xml"/><Relationship Id="rId5" Type="http://schemas.openxmlformats.org/officeDocument/2006/relationships/slide" Target="slides/slide72.xml"/><Relationship Id="rId4" Type="http://schemas.openxmlformats.org/officeDocument/2006/relationships/slide" Target="slides/slide7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5185AB-5D29-49BB-B002-E3CA927554CA}" type="doc">
      <dgm:prSet loTypeId="urn:microsoft.com/office/officeart/2005/8/layout/vList3#1" loCatId="list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79BDA4A-70BF-4C9C-8D39-6C6780910EAA}">
      <dgm:prSet/>
      <dgm:spPr/>
      <dgm:t>
        <a:bodyPr/>
        <a:lstStyle/>
        <a:p>
          <a:pPr rtl="0"/>
          <a:r>
            <a:rPr lang="en" b="1" dirty="0" smtClean="0">
              <a:solidFill>
                <a:srgbClr val="FFFF00"/>
              </a:solidFill>
            </a:rPr>
            <a:t>CAP </a:t>
          </a:r>
          <a:r>
            <a:rPr lang="en" dirty="0" smtClean="0"/>
            <a:t>Community - Acquired Pneumonia  </a:t>
          </a:r>
          <a:endParaRPr lang="en-US" dirty="0"/>
        </a:p>
      </dgm:t>
    </dgm:pt>
    <dgm:pt modelId="{63ED3042-7DB9-41A1-882C-53ED06D02E1E}" type="parTrans" cxnId="{3E5C8A2C-A0F2-44AF-BC76-9E83403B770E}">
      <dgm:prSet/>
      <dgm:spPr/>
      <dgm:t>
        <a:bodyPr/>
        <a:lstStyle/>
        <a:p>
          <a:endParaRPr lang="en-US"/>
        </a:p>
      </dgm:t>
    </dgm:pt>
    <dgm:pt modelId="{031F2FF7-212E-4C80-91D0-0FD0D7689F69}" type="sibTrans" cxnId="{3E5C8A2C-A0F2-44AF-BC76-9E83403B770E}">
      <dgm:prSet/>
      <dgm:spPr/>
      <dgm:t>
        <a:bodyPr/>
        <a:lstStyle/>
        <a:p>
          <a:endParaRPr lang="en-US"/>
        </a:p>
      </dgm:t>
    </dgm:pt>
    <dgm:pt modelId="{ECFCB402-4551-453A-A60E-1F91FA6F4819}">
      <dgm:prSet/>
      <dgm:spPr/>
      <dgm:t>
        <a:bodyPr/>
        <a:lstStyle/>
        <a:p>
          <a:pPr rtl="0"/>
          <a:r>
            <a:rPr lang="en" b="1" dirty="0" smtClean="0">
              <a:solidFill>
                <a:srgbClr val="FFFF00"/>
              </a:solidFill>
            </a:rPr>
            <a:t>HAP </a:t>
          </a:r>
          <a:r>
            <a:rPr lang="en" dirty="0" smtClean="0"/>
            <a:t>Hospital</a:t>
          </a:r>
          <a:r>
            <a:rPr lang="sr-Latn-RS" dirty="0" smtClean="0"/>
            <a:t> </a:t>
          </a:r>
          <a:r>
            <a:rPr lang="en" dirty="0" smtClean="0"/>
            <a:t>-</a:t>
          </a:r>
          <a:r>
            <a:rPr lang="sr-Latn-RS" dirty="0" smtClean="0"/>
            <a:t> </a:t>
          </a:r>
          <a:r>
            <a:rPr lang="en" dirty="0" smtClean="0"/>
            <a:t>Acquired Pneumonia</a:t>
          </a:r>
        </a:p>
      </dgm:t>
    </dgm:pt>
    <dgm:pt modelId="{D713611D-2993-482F-96D3-30F0D35D9FCC}" type="parTrans" cxnId="{07602199-8890-44FA-8560-B5DD048AD5CF}">
      <dgm:prSet/>
      <dgm:spPr/>
      <dgm:t>
        <a:bodyPr/>
        <a:lstStyle/>
        <a:p>
          <a:endParaRPr lang="en-US"/>
        </a:p>
      </dgm:t>
    </dgm:pt>
    <dgm:pt modelId="{6E0BF682-87FD-42DC-99E9-1A67EB92452A}" type="sibTrans" cxnId="{07602199-8890-44FA-8560-B5DD048AD5CF}">
      <dgm:prSet/>
      <dgm:spPr/>
      <dgm:t>
        <a:bodyPr/>
        <a:lstStyle/>
        <a:p>
          <a:endParaRPr lang="en-US"/>
        </a:p>
      </dgm:t>
    </dgm:pt>
    <dgm:pt modelId="{0D403399-C5F3-4034-BFFB-B1B496B7D4EC}">
      <dgm:prSet/>
      <dgm:spPr/>
      <dgm:t>
        <a:bodyPr/>
        <a:lstStyle/>
        <a:p>
          <a:pPr rtl="0"/>
          <a:r>
            <a:rPr lang="en" b="1" dirty="0" smtClean="0">
              <a:solidFill>
                <a:srgbClr val="FFFF00"/>
              </a:solidFill>
            </a:rPr>
            <a:t>VAP </a:t>
          </a:r>
          <a:r>
            <a:rPr lang="en" dirty="0" smtClean="0"/>
            <a:t>Ventilator – Associated Pneumonia </a:t>
          </a:r>
        </a:p>
        <a:p>
          <a:pPr rtl="0"/>
          <a:r>
            <a:rPr lang="en" dirty="0" smtClean="0"/>
            <a:t>Pneumonia </a:t>
          </a:r>
          <a:r>
            <a:rPr lang="sr-Latn-RS" dirty="0" smtClean="0"/>
            <a:t>in </a:t>
          </a:r>
          <a:r>
            <a:rPr lang="en" dirty="0" smtClean="0"/>
            <a:t>patient</a:t>
          </a:r>
          <a:r>
            <a:rPr lang="sr-Latn-RS" dirty="0" smtClean="0"/>
            <a:t>s</a:t>
          </a:r>
          <a:r>
            <a:rPr lang="en" dirty="0" smtClean="0"/>
            <a:t> on mechanical ventilation</a:t>
          </a:r>
          <a:endParaRPr lang="en-US" dirty="0"/>
        </a:p>
      </dgm:t>
    </dgm:pt>
    <dgm:pt modelId="{0551F9CD-B4FE-4CE3-927E-34B37C5745DE}" type="parTrans" cxnId="{6B0EA289-61D3-4EC8-82B6-2AEEF9090095}">
      <dgm:prSet/>
      <dgm:spPr/>
      <dgm:t>
        <a:bodyPr/>
        <a:lstStyle/>
        <a:p>
          <a:endParaRPr lang="en-US"/>
        </a:p>
      </dgm:t>
    </dgm:pt>
    <dgm:pt modelId="{53245678-30D7-47B2-8523-3866A7AF0F02}" type="sibTrans" cxnId="{6B0EA289-61D3-4EC8-82B6-2AEEF9090095}">
      <dgm:prSet/>
      <dgm:spPr/>
      <dgm:t>
        <a:bodyPr/>
        <a:lstStyle/>
        <a:p>
          <a:endParaRPr lang="en-US"/>
        </a:p>
      </dgm:t>
    </dgm:pt>
    <dgm:pt modelId="{F71D7AEB-BF44-478E-814B-2E0D64112B27}">
      <dgm:prSet/>
      <dgm:spPr/>
      <dgm:t>
        <a:bodyPr/>
        <a:lstStyle/>
        <a:p>
          <a:pPr rtl="0"/>
          <a:r>
            <a:rPr lang="en" b="1" dirty="0" smtClean="0">
              <a:solidFill>
                <a:srgbClr val="FFFF00"/>
              </a:solidFill>
            </a:rPr>
            <a:t>HCAP </a:t>
          </a:r>
          <a:r>
            <a:rPr lang="en" dirty="0" smtClean="0"/>
            <a:t>Healthcare </a:t>
          </a:r>
          <a:r>
            <a:rPr lang="sr-Latn-RS" dirty="0" smtClean="0"/>
            <a:t>– Associated Pneumonia</a:t>
          </a:r>
          <a:endParaRPr lang="x-none" dirty="0" smtClean="0"/>
        </a:p>
        <a:p>
          <a:pPr rtl="0"/>
          <a:r>
            <a:rPr lang="en" dirty="0" smtClean="0"/>
            <a:t> Pneumonia </a:t>
          </a:r>
          <a:r>
            <a:rPr lang="sr-Latn-RS" dirty="0" smtClean="0"/>
            <a:t>in patients under</a:t>
          </a:r>
          <a:r>
            <a:rPr lang="en" dirty="0" smtClean="0"/>
            <a:t> health supervision</a:t>
          </a:r>
          <a:endParaRPr lang="en-US" dirty="0"/>
        </a:p>
      </dgm:t>
    </dgm:pt>
    <dgm:pt modelId="{EF72430F-D580-4A76-875D-F2F5B02E8610}" type="parTrans" cxnId="{A1A4185A-62A5-4A2A-BF4B-752F1B6E11AD}">
      <dgm:prSet/>
      <dgm:spPr/>
      <dgm:t>
        <a:bodyPr/>
        <a:lstStyle/>
        <a:p>
          <a:endParaRPr lang="en-US"/>
        </a:p>
      </dgm:t>
    </dgm:pt>
    <dgm:pt modelId="{3A6824C3-B604-4231-9345-C6D25E70F9DE}" type="sibTrans" cxnId="{A1A4185A-62A5-4A2A-BF4B-752F1B6E11AD}">
      <dgm:prSet/>
      <dgm:spPr/>
      <dgm:t>
        <a:bodyPr/>
        <a:lstStyle/>
        <a:p>
          <a:endParaRPr lang="en-US"/>
        </a:p>
      </dgm:t>
    </dgm:pt>
    <dgm:pt modelId="{A1BC8FFB-FA56-4B00-B460-B40A45DAD514}" type="pres">
      <dgm:prSet presAssocID="{925185AB-5D29-49BB-B002-E3CA927554C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AE310F9-1070-4060-BA36-0A34AFAF4279}" type="pres">
      <dgm:prSet presAssocID="{D79BDA4A-70BF-4C9C-8D39-6C6780910EAA}" presName="composite" presStyleCnt="0"/>
      <dgm:spPr/>
    </dgm:pt>
    <dgm:pt modelId="{8F10F8FA-7096-443D-83E6-FB8638A2F57E}" type="pres">
      <dgm:prSet presAssocID="{D79BDA4A-70BF-4C9C-8D39-6C6780910EAA}" presName="imgShp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D02DEB5-5AAB-4C0B-B699-4FFD2BE7E167}" type="pres">
      <dgm:prSet presAssocID="{D79BDA4A-70BF-4C9C-8D39-6C6780910EAA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B39D8B-9191-4CBD-A4C2-72F4863BF20E}" type="pres">
      <dgm:prSet presAssocID="{031F2FF7-212E-4C80-91D0-0FD0D7689F69}" presName="spacing" presStyleCnt="0"/>
      <dgm:spPr/>
    </dgm:pt>
    <dgm:pt modelId="{C48FC321-5268-4F19-B2C3-9B6D3971106A}" type="pres">
      <dgm:prSet presAssocID="{ECFCB402-4551-453A-A60E-1F91FA6F4819}" presName="composite" presStyleCnt="0"/>
      <dgm:spPr/>
    </dgm:pt>
    <dgm:pt modelId="{CFAC848F-6137-401A-B221-9441D22462D1}" type="pres">
      <dgm:prSet presAssocID="{ECFCB402-4551-453A-A60E-1F91FA6F4819}" presName="imgShp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F3D4E7D-6F6F-41D2-A303-78AA988BEAF6}" type="pres">
      <dgm:prSet presAssocID="{ECFCB402-4551-453A-A60E-1F91FA6F4819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DFC20B-34F7-427C-ACF1-AC9649E17D8C}" type="pres">
      <dgm:prSet presAssocID="{6E0BF682-87FD-42DC-99E9-1A67EB92452A}" presName="spacing" presStyleCnt="0"/>
      <dgm:spPr/>
    </dgm:pt>
    <dgm:pt modelId="{31E3FB8F-446D-452A-B0F3-79B42CCFCC88}" type="pres">
      <dgm:prSet presAssocID="{0D403399-C5F3-4034-BFFB-B1B496B7D4EC}" presName="composite" presStyleCnt="0"/>
      <dgm:spPr/>
    </dgm:pt>
    <dgm:pt modelId="{2F4FD13F-7661-4F96-9459-8C153FB32ABC}" type="pres">
      <dgm:prSet presAssocID="{0D403399-C5F3-4034-BFFB-B1B496B7D4EC}" presName="imgShp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2BF8286-DCDB-4FF4-9696-976D58A45A7D}" type="pres">
      <dgm:prSet presAssocID="{0D403399-C5F3-4034-BFFB-B1B496B7D4EC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04D8E5-742D-4540-9E91-F4882DBD7F36}" type="pres">
      <dgm:prSet presAssocID="{53245678-30D7-47B2-8523-3866A7AF0F02}" presName="spacing" presStyleCnt="0"/>
      <dgm:spPr/>
    </dgm:pt>
    <dgm:pt modelId="{D6562257-6ECB-4539-89CE-2AD58B563CF0}" type="pres">
      <dgm:prSet presAssocID="{F71D7AEB-BF44-478E-814B-2E0D64112B27}" presName="composite" presStyleCnt="0"/>
      <dgm:spPr/>
    </dgm:pt>
    <dgm:pt modelId="{A5908D06-A20A-49DE-8DD9-73DDEF8943D2}" type="pres">
      <dgm:prSet presAssocID="{F71D7AEB-BF44-478E-814B-2E0D64112B27}" presName="imgShp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0BFB296B-6C5C-4702-AAED-34FF7A09D499}" type="pres">
      <dgm:prSet presAssocID="{F71D7AEB-BF44-478E-814B-2E0D64112B27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B0EA289-61D3-4EC8-82B6-2AEEF9090095}" srcId="{925185AB-5D29-49BB-B002-E3CA927554CA}" destId="{0D403399-C5F3-4034-BFFB-B1B496B7D4EC}" srcOrd="2" destOrd="0" parTransId="{0551F9CD-B4FE-4CE3-927E-34B37C5745DE}" sibTransId="{53245678-30D7-47B2-8523-3866A7AF0F02}"/>
    <dgm:cxn modelId="{6CB28A07-B892-4B40-9F06-484556C86945}" type="presOf" srcId="{ECFCB402-4551-453A-A60E-1F91FA6F4819}" destId="{BF3D4E7D-6F6F-41D2-A303-78AA988BEAF6}" srcOrd="0" destOrd="0" presId="urn:microsoft.com/office/officeart/2005/8/layout/vList3#1"/>
    <dgm:cxn modelId="{A1A4185A-62A5-4A2A-BF4B-752F1B6E11AD}" srcId="{925185AB-5D29-49BB-B002-E3CA927554CA}" destId="{F71D7AEB-BF44-478E-814B-2E0D64112B27}" srcOrd="3" destOrd="0" parTransId="{EF72430F-D580-4A76-875D-F2F5B02E8610}" sibTransId="{3A6824C3-B604-4231-9345-C6D25E70F9DE}"/>
    <dgm:cxn modelId="{17B69778-43FA-4F5D-AEE6-57FA3CBF3793}" type="presOf" srcId="{F71D7AEB-BF44-478E-814B-2E0D64112B27}" destId="{0BFB296B-6C5C-4702-AAED-34FF7A09D499}" srcOrd="0" destOrd="0" presId="urn:microsoft.com/office/officeart/2005/8/layout/vList3#1"/>
    <dgm:cxn modelId="{3E5C8A2C-A0F2-44AF-BC76-9E83403B770E}" srcId="{925185AB-5D29-49BB-B002-E3CA927554CA}" destId="{D79BDA4A-70BF-4C9C-8D39-6C6780910EAA}" srcOrd="0" destOrd="0" parTransId="{63ED3042-7DB9-41A1-882C-53ED06D02E1E}" sibTransId="{031F2FF7-212E-4C80-91D0-0FD0D7689F69}"/>
    <dgm:cxn modelId="{1E5A00FB-9A9A-41F6-A5C9-46BF54310248}" type="presOf" srcId="{925185AB-5D29-49BB-B002-E3CA927554CA}" destId="{A1BC8FFB-FA56-4B00-B460-B40A45DAD514}" srcOrd="0" destOrd="0" presId="urn:microsoft.com/office/officeart/2005/8/layout/vList3#1"/>
    <dgm:cxn modelId="{07602199-8890-44FA-8560-B5DD048AD5CF}" srcId="{925185AB-5D29-49BB-B002-E3CA927554CA}" destId="{ECFCB402-4551-453A-A60E-1F91FA6F4819}" srcOrd="1" destOrd="0" parTransId="{D713611D-2993-482F-96D3-30F0D35D9FCC}" sibTransId="{6E0BF682-87FD-42DC-99E9-1A67EB92452A}"/>
    <dgm:cxn modelId="{46E19BDF-8AD4-405C-AF2C-80E8CEB61047}" type="presOf" srcId="{0D403399-C5F3-4034-BFFB-B1B496B7D4EC}" destId="{02BF8286-DCDB-4FF4-9696-976D58A45A7D}" srcOrd="0" destOrd="0" presId="urn:microsoft.com/office/officeart/2005/8/layout/vList3#1"/>
    <dgm:cxn modelId="{3DA05E79-33B4-4E0E-A173-171F01C8261F}" type="presOf" srcId="{D79BDA4A-70BF-4C9C-8D39-6C6780910EAA}" destId="{7D02DEB5-5AAB-4C0B-B699-4FFD2BE7E167}" srcOrd="0" destOrd="0" presId="urn:microsoft.com/office/officeart/2005/8/layout/vList3#1"/>
    <dgm:cxn modelId="{A01BF4FC-72D0-49D0-B1DC-24E69C230B77}" type="presParOf" srcId="{A1BC8FFB-FA56-4B00-B460-B40A45DAD514}" destId="{0AE310F9-1070-4060-BA36-0A34AFAF4279}" srcOrd="0" destOrd="0" presId="urn:microsoft.com/office/officeart/2005/8/layout/vList3#1"/>
    <dgm:cxn modelId="{066F2C3A-B3BC-4837-894A-DF9DEF7D2342}" type="presParOf" srcId="{0AE310F9-1070-4060-BA36-0A34AFAF4279}" destId="{8F10F8FA-7096-443D-83E6-FB8638A2F57E}" srcOrd="0" destOrd="0" presId="urn:microsoft.com/office/officeart/2005/8/layout/vList3#1"/>
    <dgm:cxn modelId="{D745806C-E6F2-4279-BEF9-CC75297006D8}" type="presParOf" srcId="{0AE310F9-1070-4060-BA36-0A34AFAF4279}" destId="{7D02DEB5-5AAB-4C0B-B699-4FFD2BE7E167}" srcOrd="1" destOrd="0" presId="urn:microsoft.com/office/officeart/2005/8/layout/vList3#1"/>
    <dgm:cxn modelId="{452800F9-D06A-470E-8F23-8979B1E22BF8}" type="presParOf" srcId="{A1BC8FFB-FA56-4B00-B460-B40A45DAD514}" destId="{07B39D8B-9191-4CBD-A4C2-72F4863BF20E}" srcOrd="1" destOrd="0" presId="urn:microsoft.com/office/officeart/2005/8/layout/vList3#1"/>
    <dgm:cxn modelId="{CFAF1B9B-20E9-43A1-8883-EED46B5EC8EF}" type="presParOf" srcId="{A1BC8FFB-FA56-4B00-B460-B40A45DAD514}" destId="{C48FC321-5268-4F19-B2C3-9B6D3971106A}" srcOrd="2" destOrd="0" presId="urn:microsoft.com/office/officeart/2005/8/layout/vList3#1"/>
    <dgm:cxn modelId="{98F0F132-0676-4419-81D4-E0982F95D8E5}" type="presParOf" srcId="{C48FC321-5268-4F19-B2C3-9B6D3971106A}" destId="{CFAC848F-6137-401A-B221-9441D22462D1}" srcOrd="0" destOrd="0" presId="urn:microsoft.com/office/officeart/2005/8/layout/vList3#1"/>
    <dgm:cxn modelId="{095F6E12-968C-48C2-AA23-3EA85F3822F1}" type="presParOf" srcId="{C48FC321-5268-4F19-B2C3-9B6D3971106A}" destId="{BF3D4E7D-6F6F-41D2-A303-78AA988BEAF6}" srcOrd="1" destOrd="0" presId="urn:microsoft.com/office/officeart/2005/8/layout/vList3#1"/>
    <dgm:cxn modelId="{70F117C1-5516-4EC4-A49A-B77F5221AC5F}" type="presParOf" srcId="{A1BC8FFB-FA56-4B00-B460-B40A45DAD514}" destId="{DDDFC20B-34F7-427C-ACF1-AC9649E17D8C}" srcOrd="3" destOrd="0" presId="urn:microsoft.com/office/officeart/2005/8/layout/vList3#1"/>
    <dgm:cxn modelId="{EAE98079-081B-4B0A-99CB-4A2B73B162F4}" type="presParOf" srcId="{A1BC8FFB-FA56-4B00-B460-B40A45DAD514}" destId="{31E3FB8F-446D-452A-B0F3-79B42CCFCC88}" srcOrd="4" destOrd="0" presId="urn:microsoft.com/office/officeart/2005/8/layout/vList3#1"/>
    <dgm:cxn modelId="{B40739F0-8891-4493-8116-436ED39D3372}" type="presParOf" srcId="{31E3FB8F-446D-452A-B0F3-79B42CCFCC88}" destId="{2F4FD13F-7661-4F96-9459-8C153FB32ABC}" srcOrd="0" destOrd="0" presId="urn:microsoft.com/office/officeart/2005/8/layout/vList3#1"/>
    <dgm:cxn modelId="{C031F561-B1D4-4153-A6C0-1B589B4A25D4}" type="presParOf" srcId="{31E3FB8F-446D-452A-B0F3-79B42CCFCC88}" destId="{02BF8286-DCDB-4FF4-9696-976D58A45A7D}" srcOrd="1" destOrd="0" presId="urn:microsoft.com/office/officeart/2005/8/layout/vList3#1"/>
    <dgm:cxn modelId="{09AEC166-E1CE-4B21-B429-E26598F3D426}" type="presParOf" srcId="{A1BC8FFB-FA56-4B00-B460-B40A45DAD514}" destId="{1504D8E5-742D-4540-9E91-F4882DBD7F36}" srcOrd="5" destOrd="0" presId="urn:microsoft.com/office/officeart/2005/8/layout/vList3#1"/>
    <dgm:cxn modelId="{8BC76097-3597-4FBC-8987-7F7F1CEC3960}" type="presParOf" srcId="{A1BC8FFB-FA56-4B00-B460-B40A45DAD514}" destId="{D6562257-6ECB-4539-89CE-2AD58B563CF0}" srcOrd="6" destOrd="0" presId="urn:microsoft.com/office/officeart/2005/8/layout/vList3#1"/>
    <dgm:cxn modelId="{BC770DB6-FD91-4433-B3F1-A4D3A6D6738A}" type="presParOf" srcId="{D6562257-6ECB-4539-89CE-2AD58B563CF0}" destId="{A5908D06-A20A-49DE-8DD9-73DDEF8943D2}" srcOrd="0" destOrd="0" presId="urn:microsoft.com/office/officeart/2005/8/layout/vList3#1"/>
    <dgm:cxn modelId="{B57E705B-FB57-4B8D-832E-622D74A94652}" type="presParOf" srcId="{D6562257-6ECB-4539-89CE-2AD58B563CF0}" destId="{0BFB296B-6C5C-4702-AAED-34FF7A09D499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02DEB5-5AAB-4C0B-B699-4FFD2BE7E167}">
      <dsp:nvSpPr>
        <dsp:cNvPr id="0" name=""/>
        <dsp:cNvSpPr/>
      </dsp:nvSpPr>
      <dsp:spPr>
        <a:xfrm rot="10800000">
          <a:off x="1808166" y="2808"/>
          <a:ext cx="6264148" cy="92141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319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100" b="1" kern="1200" dirty="0" smtClean="0">
              <a:solidFill>
                <a:srgbClr val="FFFF00"/>
              </a:solidFill>
            </a:rPr>
            <a:t>CAP </a:t>
          </a:r>
          <a:r>
            <a:rPr lang="en" sz="2100" kern="1200" dirty="0" smtClean="0"/>
            <a:t>Community - Acquired Pneumonia  </a:t>
          </a:r>
          <a:endParaRPr lang="en-US" sz="2100" kern="1200" dirty="0"/>
        </a:p>
      </dsp:txBody>
      <dsp:txXfrm rot="10800000">
        <a:off x="2038520" y="2808"/>
        <a:ext cx="6033794" cy="921417"/>
      </dsp:txXfrm>
    </dsp:sp>
    <dsp:sp modelId="{8F10F8FA-7096-443D-83E6-FB8638A2F57E}">
      <dsp:nvSpPr>
        <dsp:cNvPr id="0" name=""/>
        <dsp:cNvSpPr/>
      </dsp:nvSpPr>
      <dsp:spPr>
        <a:xfrm>
          <a:off x="1347457" y="2808"/>
          <a:ext cx="921417" cy="92141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F3D4E7D-6F6F-41D2-A303-78AA988BEAF6}">
      <dsp:nvSpPr>
        <dsp:cNvPr id="0" name=""/>
        <dsp:cNvSpPr/>
      </dsp:nvSpPr>
      <dsp:spPr>
        <a:xfrm rot="10800000">
          <a:off x="1808166" y="1199276"/>
          <a:ext cx="6264148" cy="92141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319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100" b="1" kern="1200" dirty="0" smtClean="0">
              <a:solidFill>
                <a:srgbClr val="FFFF00"/>
              </a:solidFill>
            </a:rPr>
            <a:t>HAP </a:t>
          </a:r>
          <a:r>
            <a:rPr lang="en" sz="2100" kern="1200" dirty="0" smtClean="0"/>
            <a:t>Hospital</a:t>
          </a:r>
          <a:r>
            <a:rPr lang="sr-Latn-RS" sz="2100" kern="1200" dirty="0" smtClean="0"/>
            <a:t> </a:t>
          </a:r>
          <a:r>
            <a:rPr lang="en" sz="2100" kern="1200" dirty="0" smtClean="0"/>
            <a:t>-</a:t>
          </a:r>
          <a:r>
            <a:rPr lang="sr-Latn-RS" sz="2100" kern="1200" dirty="0" smtClean="0"/>
            <a:t> </a:t>
          </a:r>
          <a:r>
            <a:rPr lang="en" sz="2100" kern="1200" dirty="0" smtClean="0"/>
            <a:t>Acquired Pneumonia</a:t>
          </a:r>
        </a:p>
      </dsp:txBody>
      <dsp:txXfrm rot="10800000">
        <a:off x="2038520" y="1199276"/>
        <a:ext cx="6033794" cy="921417"/>
      </dsp:txXfrm>
    </dsp:sp>
    <dsp:sp modelId="{CFAC848F-6137-401A-B221-9441D22462D1}">
      <dsp:nvSpPr>
        <dsp:cNvPr id="0" name=""/>
        <dsp:cNvSpPr/>
      </dsp:nvSpPr>
      <dsp:spPr>
        <a:xfrm>
          <a:off x="1347457" y="1199276"/>
          <a:ext cx="921417" cy="92141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2BF8286-DCDB-4FF4-9696-976D58A45A7D}">
      <dsp:nvSpPr>
        <dsp:cNvPr id="0" name=""/>
        <dsp:cNvSpPr/>
      </dsp:nvSpPr>
      <dsp:spPr>
        <a:xfrm rot="10800000">
          <a:off x="1808166" y="2395743"/>
          <a:ext cx="6264148" cy="92141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319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100" b="1" kern="1200" dirty="0" smtClean="0">
              <a:solidFill>
                <a:srgbClr val="FFFF00"/>
              </a:solidFill>
            </a:rPr>
            <a:t>VAP </a:t>
          </a:r>
          <a:r>
            <a:rPr lang="en" sz="2100" kern="1200" dirty="0" smtClean="0"/>
            <a:t>Ventilator – Associated Pneumonia </a:t>
          </a:r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100" kern="1200" dirty="0" smtClean="0"/>
            <a:t>Pneumonia </a:t>
          </a:r>
          <a:r>
            <a:rPr lang="sr-Latn-RS" sz="2100" kern="1200" dirty="0" smtClean="0"/>
            <a:t>in </a:t>
          </a:r>
          <a:r>
            <a:rPr lang="en" sz="2100" kern="1200" dirty="0" smtClean="0"/>
            <a:t>patient</a:t>
          </a:r>
          <a:r>
            <a:rPr lang="sr-Latn-RS" sz="2100" kern="1200" dirty="0" smtClean="0"/>
            <a:t>s</a:t>
          </a:r>
          <a:r>
            <a:rPr lang="en" sz="2100" kern="1200" dirty="0" smtClean="0"/>
            <a:t> on mechanical ventilation</a:t>
          </a:r>
          <a:endParaRPr lang="en-US" sz="2100" kern="1200" dirty="0"/>
        </a:p>
      </dsp:txBody>
      <dsp:txXfrm rot="10800000">
        <a:off x="2038520" y="2395743"/>
        <a:ext cx="6033794" cy="921417"/>
      </dsp:txXfrm>
    </dsp:sp>
    <dsp:sp modelId="{2F4FD13F-7661-4F96-9459-8C153FB32ABC}">
      <dsp:nvSpPr>
        <dsp:cNvPr id="0" name=""/>
        <dsp:cNvSpPr/>
      </dsp:nvSpPr>
      <dsp:spPr>
        <a:xfrm>
          <a:off x="1347457" y="2395743"/>
          <a:ext cx="921417" cy="92141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BFB296B-6C5C-4702-AAED-34FF7A09D499}">
      <dsp:nvSpPr>
        <dsp:cNvPr id="0" name=""/>
        <dsp:cNvSpPr/>
      </dsp:nvSpPr>
      <dsp:spPr>
        <a:xfrm rot="10800000">
          <a:off x="1808166" y="3592210"/>
          <a:ext cx="6264148" cy="92141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319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100" b="1" kern="1200" dirty="0" smtClean="0">
              <a:solidFill>
                <a:srgbClr val="FFFF00"/>
              </a:solidFill>
            </a:rPr>
            <a:t>HCAP </a:t>
          </a:r>
          <a:r>
            <a:rPr lang="en" sz="2100" kern="1200" dirty="0" smtClean="0"/>
            <a:t>Healthcare </a:t>
          </a:r>
          <a:r>
            <a:rPr lang="sr-Latn-RS" sz="2100" kern="1200" dirty="0" smtClean="0"/>
            <a:t>– Associated Pneumonia</a:t>
          </a:r>
          <a:endParaRPr lang="x-none" sz="2100" kern="1200" dirty="0" smtClean="0"/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2100" kern="1200" dirty="0" smtClean="0"/>
            <a:t> Pneumonia </a:t>
          </a:r>
          <a:r>
            <a:rPr lang="sr-Latn-RS" sz="2100" kern="1200" dirty="0" smtClean="0"/>
            <a:t>in patients under</a:t>
          </a:r>
          <a:r>
            <a:rPr lang="en" sz="2100" kern="1200" dirty="0" smtClean="0"/>
            <a:t> health supervision</a:t>
          </a:r>
          <a:endParaRPr lang="en-US" sz="2100" kern="1200" dirty="0"/>
        </a:p>
      </dsp:txBody>
      <dsp:txXfrm rot="10800000">
        <a:off x="2038520" y="3592210"/>
        <a:ext cx="6033794" cy="921417"/>
      </dsp:txXfrm>
    </dsp:sp>
    <dsp:sp modelId="{A5908D06-A20A-49DE-8DD9-73DDEF8943D2}">
      <dsp:nvSpPr>
        <dsp:cNvPr id="0" name=""/>
        <dsp:cNvSpPr/>
      </dsp:nvSpPr>
      <dsp:spPr>
        <a:xfrm>
          <a:off x="1347457" y="3592210"/>
          <a:ext cx="921417" cy="921417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3E7BA6D1-1FCB-45AE-93FC-62C7AC8395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01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7250" y="685800"/>
            <a:ext cx="51435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A61E1567-B267-49D4-A832-C87138F882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28254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1E1567-B267-49D4-A832-C87138F8823D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8080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Cyrl-R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5A2A0D5-DD80-412F-B49A-9AC7167BF107}" type="slidenum">
              <a:rPr lang="en-US" altLang="en-US" sz="1200" smtClean="0">
                <a:latin typeface="Times" panose="02020603050405020304" pitchFamily="18" charset="0"/>
              </a:rPr>
              <a:pPr/>
              <a:t>46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1048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Cyrl-R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E9B3FC-EAEA-4931-BE58-2D067C65530A}" type="slidenum">
              <a:rPr lang="en-US" altLang="en-US" sz="1200" smtClean="0">
                <a:latin typeface="Times" panose="02020603050405020304" pitchFamily="18" charset="0"/>
              </a:rPr>
              <a:pPr/>
              <a:t>48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2518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1E1567-B267-49D4-A832-C87138F8823D}" type="slidenum">
              <a:rPr lang="en-US" altLang="en-US" smtClean="0"/>
              <a:pPr>
                <a:defRPr/>
              </a:pPr>
              <a:t>50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33743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1E1567-B267-49D4-A832-C87138F8823D}" type="slidenum">
              <a:rPr lang="en-US" altLang="en-US" smtClean="0"/>
              <a:pPr>
                <a:defRPr/>
              </a:pPr>
              <a:t>55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48295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1E1567-B267-49D4-A832-C87138F8823D}" type="slidenum">
              <a:rPr lang="en-US" altLang="en-US" smtClean="0"/>
              <a:pPr>
                <a:defRPr/>
              </a:pPr>
              <a:t>60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99858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Cyrl-R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225500D-5A9D-486A-BE02-214D74ED0589}" type="slidenum">
              <a:rPr lang="en-US" altLang="en-US" sz="1200" smtClean="0">
                <a:latin typeface="Times" panose="02020603050405020304" pitchFamily="18" charset="0"/>
              </a:rPr>
              <a:pPr/>
              <a:t>69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1250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Cyrl-R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ADAD381-A164-4BB7-849A-55BBF9F691DB}" type="slidenum">
              <a:rPr lang="en-US" altLang="en-US" sz="1200" smtClean="0">
                <a:latin typeface="Times" panose="02020603050405020304" pitchFamily="18" charset="0"/>
              </a:rPr>
              <a:pPr/>
              <a:t>72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6027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Latn-CS" smtClean="0"/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90D64B3-E1DF-4BF3-B5AB-9C3049D1C5A2}" type="slidenum">
              <a:rPr lang="en-US" altLang="en-US" sz="1200" smtClean="0">
                <a:latin typeface="Times" panose="02020603050405020304" pitchFamily="18" charset="0"/>
              </a:rPr>
              <a:pPr/>
              <a:t>79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9147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E0136A-1D14-4E05-9F1F-9F2AEB0BB46B}" type="slidenum">
              <a:rPr lang="en-US" sz="1200" smtClean="0"/>
              <a:pPr/>
              <a:t>94</a:t>
            </a:fld>
            <a:endParaRPr lang="en-US" sz="1200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Latn-C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3659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A59B008-04BB-4420-864A-CC3C0B2ACCEA}" type="slidenum">
              <a:rPr lang="en-US" sz="1200" smtClean="0"/>
              <a:pPr/>
              <a:t>97</a:t>
            </a:fld>
            <a:endParaRPr lang="en-US" sz="1200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C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071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A20C7E8-58CE-4406-A9E1-72B75377AA7F}" type="slidenum">
              <a:rPr lang="en-US" altLang="en-US" sz="1200" smtClean="0">
                <a:latin typeface="Times" panose="02020603050405020304" pitchFamily="18" charset="0"/>
              </a:rPr>
              <a:pPr/>
              <a:t>12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  <p:sp>
        <p:nvSpPr>
          <p:cNvPr id="30723" name="Rectangle 8"/>
          <p:cNvSpPr txBox="1">
            <a:spLocks noGrp="1" noChangeArrowheads="1"/>
          </p:cNvSpPr>
          <p:nvPr/>
        </p:nvSpPr>
        <p:spPr bwMode="auto">
          <a:xfrm>
            <a:off x="5251450" y="177800"/>
            <a:ext cx="784225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en" sz="1200" b="1"/>
              <a:t>9240 Anzueto</a:t>
            </a:r>
          </a:p>
        </p:txBody>
      </p:sp>
      <p:sp>
        <p:nvSpPr>
          <p:cNvPr id="30724" name="Rectangle 10"/>
          <p:cNvSpPr txBox="1">
            <a:spLocks noGrp="1" noChangeArrowheads="1"/>
          </p:cNvSpPr>
          <p:nvPr/>
        </p:nvSpPr>
        <p:spPr bwMode="auto">
          <a:xfrm>
            <a:off x="228600" y="177800"/>
            <a:ext cx="954088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54208D-9D75-4202-B403-8CFA4711E8D4}" type="datetime8">
              <a:rPr lang="en-US" sz="1200" b="1"/>
              <a:pPr/>
              <a:t>9/8/2023 8:40 AM</a:t>
            </a:fld>
            <a:endParaRPr lang="en-US" sz="1200" b="1"/>
          </a:p>
        </p:txBody>
      </p:sp>
      <p:sp>
        <p:nvSpPr>
          <p:cNvPr id="30725" name="Rectangle 11"/>
          <p:cNvSpPr txBox="1">
            <a:spLocks noGrp="1" noChangeArrowheads="1"/>
          </p:cNvSpPr>
          <p:nvPr/>
        </p:nvSpPr>
        <p:spPr bwMode="auto">
          <a:xfrm>
            <a:off x="1949450" y="177800"/>
            <a:ext cx="717550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" sz="1200" b="1"/>
              <a:t>FM</a:t>
            </a:r>
          </a:p>
        </p:txBody>
      </p:sp>
      <p:sp>
        <p:nvSpPr>
          <p:cNvPr id="30726" name="Rectangle 12"/>
          <p:cNvSpPr txBox="1">
            <a:spLocks noGrp="1" noChangeArrowheads="1"/>
          </p:cNvSpPr>
          <p:nvPr/>
        </p:nvSpPr>
        <p:spPr bwMode="auto">
          <a:xfrm>
            <a:off x="6154738" y="177800"/>
            <a:ext cx="369887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D1E25AC7-9C06-4EE9-9ED2-E8BEC308C345}" type="slidenum">
              <a:rPr lang="en-US" sz="1200" b="1"/>
              <a:pPr algn="r"/>
              <a:t>12</a:t>
            </a:fld>
            <a:endParaRPr lang="en-US" sz="1200" b="1"/>
          </a:p>
        </p:txBody>
      </p:sp>
      <p:sp>
        <p:nvSpPr>
          <p:cNvPr id="307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8838" y="685800"/>
            <a:ext cx="5143500" cy="3429000"/>
          </a:xfrm>
          <a:ln/>
        </p:spPr>
      </p:sp>
      <p:sp>
        <p:nvSpPr>
          <p:cNvPr id="307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90500" indent="-190500" eaLnBrk="1" hangingPunct="1"/>
            <a:r>
              <a:rPr lang="en" sz="1400" u="sng" smtClean="0">
                <a:solidFill>
                  <a:srgbClr val="000000"/>
                </a:solidFill>
              </a:rPr>
              <a:t>Slide Objective:</a:t>
            </a:r>
          </a:p>
          <a:p>
            <a:pPr marL="190500" indent="-190500" eaLnBrk="1" hangingPunct="1"/>
            <a:r>
              <a:rPr lang="en" sz="1400" smtClean="0">
                <a:solidFill>
                  <a:srgbClr val="000000"/>
                </a:solidFill>
              </a:rPr>
              <a:t>To present the annual incidence and mortality rates prior to 2001 associated with CAP in the United States </a:t>
            </a:r>
            <a:r>
              <a:rPr lang="en" sz="1400" smtClean="0"/>
              <a:t>.</a:t>
            </a:r>
          </a:p>
          <a:p>
            <a:pPr marL="190500" indent="-190500" eaLnBrk="1" hangingPunct="1"/>
            <a:r>
              <a:rPr lang="en" sz="1400" u="sng" smtClean="0">
                <a:solidFill>
                  <a:srgbClr val="000000"/>
                </a:solidFill>
              </a:rPr>
              <a:t>Speaker Notes:</a:t>
            </a:r>
          </a:p>
          <a:p>
            <a:pPr marL="190500" indent="-190500" eaLnBrk="1" hangingPunct="1"/>
            <a:r>
              <a:rPr lang="en" sz="1400" smtClean="0"/>
              <a:t>According to the 2001 ATS Guidelines:</a:t>
            </a:r>
          </a:p>
          <a:p>
            <a:pPr marL="190500" indent="-190500" eaLnBrk="1" hangingPunct="1">
              <a:buFontTx/>
              <a:buChar char="•"/>
            </a:pPr>
            <a:r>
              <a:rPr lang="en" sz="1400" smtClean="0"/>
              <a:t>CAP continues to be a serious, growing health problem in the United States with an annual incidence rate estimated at 5.6 million cases.</a:t>
            </a:r>
          </a:p>
          <a:p>
            <a:pPr marL="190500" indent="-190500" eaLnBrk="1" hangingPunct="1">
              <a:buFontTx/>
              <a:buChar char="•"/>
            </a:pPr>
            <a:r>
              <a:rPr lang="en" sz="1400" smtClean="0"/>
              <a:t>Approximately 1.1 million hospitalizations for CAP are reported each year.</a:t>
            </a:r>
          </a:p>
          <a:p>
            <a:pPr marL="190500" indent="-190500" eaLnBrk="1" hangingPunct="1">
              <a:buFontTx/>
              <a:buChar char="•"/>
            </a:pPr>
            <a:r>
              <a:rPr lang="en" sz="1400" smtClean="0"/>
              <a:t>Mortality in the out-patient setting ranges from &lt; 1-5%.</a:t>
            </a:r>
          </a:p>
          <a:p>
            <a:pPr marL="190500" indent="-190500" eaLnBrk="1" hangingPunct="1">
              <a:buFontTx/>
              <a:buChar char="•"/>
            </a:pPr>
            <a:r>
              <a:rPr lang="en" sz="1400" smtClean="0"/>
              <a:t>Mortality is approximately 12% in CAP cases requiring hospitalization.</a:t>
            </a:r>
          </a:p>
          <a:p>
            <a:pPr marL="190500" indent="-190500" eaLnBrk="1" hangingPunct="1">
              <a:buFontTx/>
              <a:buChar char="•"/>
            </a:pPr>
            <a:r>
              <a:rPr lang="en" sz="1400" smtClean="0"/>
              <a:t>Mortality approaches 40% in cases admitted to the ICU.</a:t>
            </a:r>
          </a:p>
          <a:p>
            <a:pPr marL="190500" indent="-190500" eaLnBrk="1" hangingPunct="1">
              <a:buFontTx/>
              <a:buChar char="•"/>
            </a:pPr>
            <a:endParaRPr lang="en-US" sz="1400" smtClean="0"/>
          </a:p>
          <a:p>
            <a:pPr marL="190500" indent="-190500" eaLnBrk="1" hangingPunct="1"/>
            <a:r>
              <a:rPr lang="en" sz="1400" smtClean="0"/>
              <a:t>According to the 2007 IDSA / ATS CAP Guidelines:</a:t>
            </a:r>
          </a:p>
          <a:p>
            <a:pPr marL="190500" indent="-190500" eaLnBrk="1" hangingPunct="1">
              <a:buFontTx/>
              <a:buChar char="•"/>
            </a:pPr>
            <a:r>
              <a:rPr lang="en" sz="1400" smtClean="0">
                <a:cs typeface="Arial" panose="020B0604020202020204" pitchFamily="34" charset="0"/>
              </a:rPr>
              <a:t>Despite advances in antimicrobial therapy, mortality rates due to pneumonia have not decreased significantly since penicillin became routinely available.</a:t>
            </a:r>
          </a:p>
          <a:p>
            <a:pPr marL="190500" indent="-190500" eaLnBrk="1" hangingPunct="1"/>
            <a:endParaRPr lang="en-US" sz="1400" smtClean="0">
              <a:cs typeface="Arial" panose="020B0604020202020204" pitchFamily="34" charset="0"/>
            </a:endParaRPr>
          </a:p>
          <a:p>
            <a:pPr marL="190500" indent="-190500" eaLnBrk="1" hangingPunct="1"/>
            <a:r>
              <a:rPr lang="en" sz="1400" u="sng" smtClean="0"/>
              <a:t>References:</a:t>
            </a:r>
          </a:p>
          <a:p>
            <a:pPr marL="190500" indent="-190500" eaLnBrk="1" hangingPunct="1">
              <a:spcBef>
                <a:spcPct val="0"/>
              </a:spcBef>
            </a:pPr>
            <a:r>
              <a:rPr lang="en" smtClean="0"/>
              <a:t>Niederman M et al. American Thoracic Society. </a:t>
            </a:r>
            <a:r>
              <a:rPr lang="en" i="1" smtClean="0"/>
              <a:t>Am J Respir Crit Care </a:t>
            </a:r>
            <a:r>
              <a:rPr lang="en" smtClean="0"/>
              <a:t>. 2001;163:1730-1754.</a:t>
            </a:r>
          </a:p>
          <a:p>
            <a:pPr marL="190500" indent="-190500" eaLnBrk="1" hangingPunct="1">
              <a:spcBef>
                <a:spcPct val="0"/>
              </a:spcBef>
            </a:pPr>
            <a:r>
              <a:rPr lang="en" smtClean="0"/>
              <a:t>Mandell L et al. </a:t>
            </a:r>
            <a:r>
              <a:rPr lang="en" i="1" smtClean="0"/>
              <a:t>Clin Infect Dis </a:t>
            </a:r>
            <a:r>
              <a:rPr lang="en" smtClean="0"/>
              <a:t>. 2007;44(suppl 2):S27-S72</a:t>
            </a:r>
          </a:p>
          <a:p>
            <a:pPr marL="190500" indent="-190500"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109647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E6044D2-CAAF-41F6-97F8-9DC09190890D}" type="slidenum">
              <a:rPr lang="en-US" sz="1200" smtClean="0"/>
              <a:pPr/>
              <a:t>98</a:t>
            </a:fld>
            <a:endParaRPr lang="en-US" sz="1200" smtClean="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C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6770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A0310D0-54D6-4819-AFC8-B7F4C26E0EE5}" type="slidenum">
              <a:rPr lang="en-US" sz="1200" smtClean="0"/>
              <a:pPr/>
              <a:t>100</a:t>
            </a:fld>
            <a:endParaRPr lang="en-US" sz="1200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Latn-C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2545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C2E9D6-4111-4E00-87D2-7699D667374E}" type="slidenum">
              <a:rPr lang="en-US" sz="1200" smtClean="0"/>
              <a:pPr/>
              <a:t>103</a:t>
            </a:fld>
            <a:endParaRPr lang="en-US" sz="1200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C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710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B723714-31B2-4604-B98E-A86934AAC9FA}" type="slidenum">
              <a:rPr lang="en-US" sz="1200" smtClean="0"/>
              <a:pPr/>
              <a:t>104</a:t>
            </a:fld>
            <a:endParaRPr lang="en-US" sz="1200" smtClean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C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3371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DB80E16-ADBA-4337-848A-1F7CA95DBEA2}" type="slidenum">
              <a:rPr lang="en-US" sz="1200" smtClean="0"/>
              <a:pPr/>
              <a:t>105</a:t>
            </a:fld>
            <a:endParaRPr lang="en-US" sz="1200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57400" y="311150"/>
            <a:ext cx="3181350" cy="2120900"/>
          </a:xfrm>
          <a:ln w="12700" cap="flat">
            <a:solidFill>
              <a:schemeClr val="tx1"/>
            </a:solidFill>
          </a:ln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590800"/>
            <a:ext cx="6400800" cy="6019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eaLnBrk="1" hangingPunct="1">
              <a:spcBef>
                <a:spcPct val="0"/>
              </a:spcBef>
            </a:pPr>
            <a:r>
              <a:rPr lang="en" smtClean="0">
                <a:solidFill>
                  <a:srgbClr val="000000"/>
                </a:solidFill>
                <a:latin typeface="Arial" panose="020B0604020202020204" pitchFamily="34" charset="0"/>
              </a:rPr>
              <a:t>All these CDC recommendations are at level IA:</a:t>
            </a:r>
            <a:endParaRPr 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75000"/>
              </a:lnSpc>
              <a:spcBef>
                <a:spcPct val="0"/>
              </a:spcBef>
              <a:spcAft>
                <a:spcPct val="5000"/>
              </a:spcAft>
              <a:buFont typeface="Wingdings" panose="05000000000000000000" pitchFamily="2" charset="2"/>
              <a:buNone/>
            </a:pPr>
            <a:endParaRPr 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75000"/>
              </a:lnSpc>
              <a:spcBef>
                <a:spcPct val="0"/>
              </a:spcBef>
              <a:spcAft>
                <a:spcPct val="5000"/>
              </a:spcAft>
              <a:buFont typeface="Wingdings" panose="05000000000000000000" pitchFamily="2" charset="2"/>
              <a:buNone/>
            </a:pPr>
            <a:r>
              <a:rPr lang="en" smtClean="0">
                <a:solidFill>
                  <a:srgbClr val="000000"/>
                </a:solidFill>
                <a:latin typeface="Times New Roman" panose="02020603050405020304" pitchFamily="18" charset="0"/>
              </a:rPr>
              <a:t>Use a continuous subglottic suction ET tube for all intubations expected to be &gt; 24 hours.</a:t>
            </a:r>
          </a:p>
          <a:p>
            <a:pPr eaLnBrk="1" hangingPunct="1">
              <a:lnSpc>
                <a:spcPct val="75000"/>
              </a:lnSpc>
              <a:spcBef>
                <a:spcPct val="0"/>
              </a:spcBef>
              <a:spcAft>
                <a:spcPct val="5000"/>
              </a:spcAft>
              <a:buFont typeface="Wingdings" panose="05000000000000000000" pitchFamily="2" charset="2"/>
              <a:buNone/>
            </a:pPr>
            <a:r>
              <a:rPr lang="en" smtClean="0">
                <a:solidFill>
                  <a:srgbClr val="000000"/>
                </a:solidFill>
                <a:latin typeface="Times New Roman" panose="02020603050405020304" pitchFamily="18" charset="0"/>
              </a:rPr>
              <a:t>Keep the HOB elevated to at least 30 degrees unless medically contraindicated.</a:t>
            </a:r>
          </a:p>
          <a:p>
            <a:pPr eaLnBrk="1" hangingPunct="1">
              <a:lnSpc>
                <a:spcPct val="75000"/>
              </a:lnSpc>
              <a:spcBef>
                <a:spcPct val="0"/>
              </a:spcBef>
              <a:spcAft>
                <a:spcPct val="5000"/>
              </a:spcAft>
              <a:buFont typeface="Wingdings" panose="05000000000000000000" pitchFamily="2" charset="2"/>
              <a:buNone/>
            </a:pPr>
            <a:r>
              <a:rPr lang="en" smtClean="0">
                <a:solidFill>
                  <a:srgbClr val="000000"/>
                </a:solidFill>
                <a:latin typeface="Times New Roman" panose="02020603050405020304" pitchFamily="18" charset="0"/>
              </a:rPr>
              <a:t>Vent circuit - do not change routinely; change when visibly soiled / malfunctioning. Periodically drain / discard condensate in tubing – away from patient</a:t>
            </a:r>
          </a:p>
          <a:p>
            <a:pPr eaLnBrk="1" hangingPunct="1">
              <a:lnSpc>
                <a:spcPct val="75000"/>
              </a:lnSpc>
              <a:spcBef>
                <a:spcPct val="0"/>
              </a:spcBef>
              <a:spcAft>
                <a:spcPct val="5000"/>
              </a:spcAft>
              <a:buFont typeface="Wingdings" panose="05000000000000000000" pitchFamily="2" charset="2"/>
              <a:buNone/>
            </a:pPr>
            <a:endParaRPr 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9423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E80F998-1BF7-4D71-9409-847F7AD439C5}" type="slidenum">
              <a:rPr lang="en-US" sz="1200" smtClean="0"/>
              <a:pPr/>
              <a:t>108</a:t>
            </a:fld>
            <a:endParaRPr lang="en-US" sz="1200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57400" y="311150"/>
            <a:ext cx="3181350" cy="2120900"/>
          </a:xfrm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590800"/>
            <a:ext cx="6400800" cy="6019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" smtClean="0">
                <a:latin typeface="Arial" panose="020B0604020202020204" pitchFamily="34" charset="0"/>
              </a:rPr>
              <a:t>ET tubes with an additional lumen for the removal of subglottic secretions have been found to decrease VAP in some studies by as much as 20 to 40%</a:t>
            </a:r>
          </a:p>
          <a:p>
            <a:pPr eaLnBrk="1" hangingPunct="1"/>
            <a:r>
              <a:rPr lang="en" smtClean="0">
                <a:latin typeface="Arial" panose="020B0604020202020204" pitchFamily="34" charset="0"/>
              </a:rPr>
              <a:t>Extra cost of the tubes will more than be paid for by the decrease in VAP costs.</a:t>
            </a:r>
          </a:p>
        </p:txBody>
      </p:sp>
    </p:spTree>
    <p:extLst>
      <p:ext uri="{BB962C8B-B14F-4D97-AF65-F5344CB8AC3E}">
        <p14:creationId xmlns:p14="http://schemas.microsoft.com/office/powerpoint/2010/main" val="9367536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94B589-DE9D-4B10-9F96-EBD177F06B51}" type="slidenum">
              <a:rPr lang="en-US" altLang="sr-Latn-RS" smtClean="0"/>
              <a:pPr>
                <a:defRPr/>
              </a:pPr>
              <a:t>117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4103019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Cyrl-R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5796481-40D7-43CB-A1A5-D18F311F1D84}" type="slidenum">
              <a:rPr lang="en-US" altLang="en-US" sz="1200" smtClean="0">
                <a:latin typeface="Times" panose="02020603050405020304" pitchFamily="18" charset="0"/>
              </a:rPr>
              <a:pPr/>
              <a:t>14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080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Latn-C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0E02E7F-A204-4587-98B8-FAE4EEEF4DDD}" type="slidenum">
              <a:rPr lang="en-US" altLang="en-US" sz="1200" smtClean="0">
                <a:latin typeface="Times" panose="02020603050405020304" pitchFamily="18" charset="0"/>
              </a:rPr>
              <a:pPr/>
              <a:t>19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575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902328-A38F-4AB0-B826-E19FEA295078}" type="slidenum">
              <a:rPr lang="en-US" altLang="en-US" sz="1200" smtClean="0">
                <a:latin typeface="Times" panose="02020603050405020304" pitchFamily="18" charset="0"/>
              </a:rPr>
              <a:pPr/>
              <a:t>25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340313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481FD4B-563C-409C-9AEC-5D076ECDB9C2}" type="slidenum">
              <a:rPr lang="en-IN" sz="1200" smtClean="0">
                <a:cs typeface="Arial" panose="020B0604020202020204" pitchFamily="34" charset="0"/>
              </a:rPr>
              <a:pPr/>
              <a:t>26</a:t>
            </a:fld>
            <a:endParaRPr lang="en-IN" sz="1200" smtClean="0">
              <a:cs typeface="Arial" panose="020B0604020202020204" pitchFamily="34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C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7909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Cyrl-R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0D24DBA-DAE4-4C9C-8620-17F981BD118D}" type="slidenum">
              <a:rPr lang="en-US" altLang="en-US" sz="1200" smtClean="0">
                <a:latin typeface="Times" panose="02020603050405020304" pitchFamily="18" charset="0"/>
              </a:rPr>
              <a:pPr/>
              <a:t>27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829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7D9551B-9E20-4BAE-AFD0-757FCA206592}" type="slidenum">
              <a:rPr lang="en-US" altLang="en-US" sz="1200" smtClean="0">
                <a:latin typeface="Times" panose="02020603050405020304" pitchFamily="18" charset="0"/>
              </a:rPr>
              <a:pPr/>
              <a:t>37</a:t>
            </a:fld>
            <a:endParaRPr lang="en-US" altLang="en-US" sz="1200" smtClean="0">
              <a:latin typeface="Times" panose="02020603050405020304" pitchFamily="18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2827906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1E1567-B267-49D4-A832-C87138F8823D}" type="slidenum">
              <a:rPr lang="en-US" altLang="en-US" smtClean="0"/>
              <a:pPr>
                <a:defRPr/>
              </a:pPr>
              <a:t>44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5606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30429"/>
            <a:ext cx="874395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12742-98A7-45AC-822D-849C6BA476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147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4BC0C-281A-4D14-8D10-E71CF65EE2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161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8075" y="274642"/>
            <a:ext cx="2314575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3" y="274642"/>
            <a:ext cx="679132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168AA-C48F-4CD7-B5E5-444D396540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3032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30429"/>
            <a:ext cx="874395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3E4E4-9E52-407B-9E6B-D24D071D00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065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37AE03-CDCD-4B73-AE54-DC4CE67B9F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40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4406904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6B9BB-AA59-4DD2-9831-71CF58669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9762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1600204"/>
            <a:ext cx="45529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1600204"/>
            <a:ext cx="45529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7BB37-4BE9-4DC0-A32D-72118B4823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946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25BE5-9679-4AC4-806D-CE1B0E59BA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1165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B1DD1-E11A-4083-8747-D2A9FE8A15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5192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86088-791D-44E7-A111-4471FB7FB3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3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2" y="273050"/>
            <a:ext cx="3384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2725" y="273054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2" y="1435103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BC761-DE6A-4113-800B-4D29037764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630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FE7D7B-34A0-4281-BF1A-13EA330061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7939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7A0AF-37D5-4EC4-9959-EAE1BA10AC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8264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7739C-1A0E-4146-88E9-AD6433CC6A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397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8075" y="274642"/>
            <a:ext cx="2314575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3" y="274642"/>
            <a:ext cx="679132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0A88A-8CFF-4CFC-89C3-A42328C05C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4504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30429"/>
            <a:ext cx="874395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71AFF-D819-4C0E-9AE4-6E1880F7AB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586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C4813-4BC1-41C3-A785-13265B688B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4485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4406904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49933-C03C-4172-BC9B-2FF89F2695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6021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1600204"/>
            <a:ext cx="45529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1600204"/>
            <a:ext cx="45529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00292-30D7-452F-8316-3EAB0B44A9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7378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B629C-CB43-4353-8EEC-5F715CAD7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5248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21C4B-17A6-4ABD-A046-1867C145F0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4576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C98A7-8093-40AC-824B-489078CD95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318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4406904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983FA-67DD-4E32-8813-F891D4474B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3699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2" y="273050"/>
            <a:ext cx="3384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2725" y="273054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2" y="1435103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0CEE2-31B2-4FE6-8350-49AB8A45A9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9942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5D543-3AF9-4438-ABB1-F5E8B2C406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640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64EA5-91EC-4522-9F23-63429518CB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5694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8075" y="274642"/>
            <a:ext cx="2314575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3" y="274642"/>
            <a:ext cx="679132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31EBB-B6C2-41DB-85B6-31C1541103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1772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900" y="328613"/>
            <a:ext cx="9598025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70921" y="434162"/>
            <a:ext cx="9345160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812673" y="1820206"/>
            <a:ext cx="874395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812673" y="3685032"/>
            <a:ext cx="874395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01A75E-CFC8-46C3-BE6A-97CE677A1FC7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4835C-357D-4E3C-9ED3-0D1F5B98D2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8026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785" y="4983480"/>
            <a:ext cx="9206865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785" y="530352"/>
            <a:ext cx="9206865" cy="4187952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6AA7F-4773-478A-8E4D-AA6C96A523D3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D6E16-F288-4CCC-8328-047FBABB6E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1661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900" y="328613"/>
            <a:ext cx="9598025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470921" y="434163"/>
            <a:ext cx="9345160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6887" y="4928616"/>
            <a:ext cx="9206865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6887" y="5624484"/>
            <a:ext cx="9206865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CD1F3AF-129C-4990-9E0A-A9F3261F9876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9B364-7158-4857-A92A-FB167719CE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1542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8646" y="530352"/>
            <a:ext cx="442341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9780" y="530352"/>
            <a:ext cx="442341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312E0-6759-4721-9545-8C12DAB75E7C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229E6-86AB-4529-99D0-CBC76C433C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8999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785" y="4983480"/>
            <a:ext cx="9206865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127" y="579438"/>
            <a:ext cx="442341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233690" y="579438"/>
            <a:ext cx="442341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83127" y="1447800"/>
            <a:ext cx="442341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33690" y="1447800"/>
            <a:ext cx="442341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18D01-8D53-4426-8627-C858A7F5D042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7BEE6-C5AC-42F6-BC66-BE8E9B93A7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7266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95D48-9303-4517-8B71-B5A0D9C3C72A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EECA5-051F-4300-8CAF-2EFA951461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29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1600204"/>
            <a:ext cx="45529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1600204"/>
            <a:ext cx="45529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B8945-FAC8-47DC-9651-C009A843DE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23016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42900" y="328613"/>
            <a:ext cx="9598025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0733B2D-9E38-4F1B-B790-8B082117BEBB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E464E-D410-4494-B405-34E5CA25E6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1243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132" y="533400"/>
            <a:ext cx="3343275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231203" y="1447802"/>
            <a:ext cx="3343275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56544" y="930144"/>
            <a:ext cx="520442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6F105-93D3-41D2-B178-844810C5C09C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69E51-B770-4596-B473-F85EF1478E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7826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42900" y="328613"/>
            <a:ext cx="9598025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ound Single Corner Rectangle 5"/>
          <p:cNvSpPr/>
          <p:nvPr/>
        </p:nvSpPr>
        <p:spPr>
          <a:xfrm>
            <a:off x="7200900" y="433388"/>
            <a:ext cx="261461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5012056"/>
            <a:ext cx="92583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7270551" y="533400"/>
            <a:ext cx="2520315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4165" y="435768"/>
            <a:ext cx="666597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A8CC58B-7616-42CA-9445-68510C8D23D3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312E5-81CA-4A8B-B099-FF6745D5D9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4153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785" y="4983480"/>
            <a:ext cx="9206865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5785" y="530352"/>
            <a:ext cx="9206865" cy="4187952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EE7C3-6D11-466D-94D6-FA7DFBD182A1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55015-6246-4B7F-AA48-3C3F125132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669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8075" y="533405"/>
            <a:ext cx="2228850" cy="5257799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0075" y="533403"/>
            <a:ext cx="6686550" cy="525780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6F04F-484F-4B94-BB64-481E0591C20D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D01C2-ADA8-4537-9136-B7F4D8CC31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9083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bg>
      <p:bgPr>
        <a:gradFill rotWithShape="0">
          <a:gsLst>
            <a:gs pos="0">
              <a:srgbClr val="000099"/>
            </a:gs>
            <a:gs pos="100000">
              <a:srgbClr val="00000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62000" y="2286000"/>
            <a:ext cx="8763000" cy="1828800"/>
          </a:xfrm>
        </p:spPr>
        <p:txBody>
          <a:bodyPr/>
          <a:lstStyle>
            <a:lvl1pPr algn="ctr">
              <a:lnSpc>
                <a:spcPct val="90000"/>
              </a:lnSpc>
              <a:defRPr sz="4100"/>
            </a:lvl1pPr>
          </a:lstStyle>
          <a:p>
            <a:r>
              <a:rPr lang="en-US" altLang="en-US"/>
              <a:t>intersticijalne fibroze pluca</a:t>
            </a:r>
          </a:p>
        </p:txBody>
      </p:sp>
    </p:spTree>
    <p:extLst>
      <p:ext uri="{BB962C8B-B14F-4D97-AF65-F5344CB8AC3E}">
        <p14:creationId xmlns:p14="http://schemas.microsoft.com/office/powerpoint/2010/main" val="137508375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6500" y="260350"/>
            <a:ext cx="8308975" cy="9779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206500" y="1579563"/>
            <a:ext cx="8308975" cy="4516437"/>
          </a:xfrm>
        </p:spPr>
        <p:txBody>
          <a:bodyPr>
            <a:normAutofit/>
          </a:bodyPr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10674893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4350" y="1600201"/>
            <a:ext cx="4543425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229225" y="1600201"/>
            <a:ext cx="4543425" cy="4525963"/>
          </a:xfrm>
        </p:spPr>
        <p:txBody>
          <a:bodyPr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514350" y="6251575"/>
            <a:ext cx="24003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372350" y="6248400"/>
            <a:ext cx="24003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BB061-BF66-4422-9587-BF168B5E7D43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xfrm>
            <a:off x="3514725" y="6248400"/>
            <a:ext cx="32575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801338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6500" y="260350"/>
            <a:ext cx="8308975" cy="9779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06500" y="1579563"/>
            <a:ext cx="4078288" cy="4516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437188" y="1579563"/>
            <a:ext cx="4078287" cy="21812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437188" y="3913188"/>
            <a:ext cx="4078287" cy="21828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9357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1600200"/>
            <a:ext cx="4543425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29225" y="1600200"/>
            <a:ext cx="4543425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14350" y="6248400"/>
            <a:ext cx="24003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514725" y="6248400"/>
            <a:ext cx="32575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372350" y="6248400"/>
            <a:ext cx="24003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0D66C-750C-428A-882C-751311FC9BAD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6513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2290A-62C2-44F9-B75D-905985491A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93691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4350" y="1600201"/>
            <a:ext cx="4543425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9225" y="1600201"/>
            <a:ext cx="4543425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298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6500" y="260350"/>
            <a:ext cx="8308975" cy="9779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1206500" y="1579563"/>
            <a:ext cx="4078288" cy="4516437"/>
          </a:xfrm>
        </p:spPr>
        <p:txBody>
          <a:bodyPr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37188" y="1579563"/>
            <a:ext cx="4078287" cy="4516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77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02BDF-B60D-42B3-83E0-DFD2AE5F70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156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290EF-276B-4264-8FBC-BE98D7AD2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595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2" y="273050"/>
            <a:ext cx="3384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2725" y="273054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2" y="1435103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D34EE-4441-43F3-96A6-299F44B081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081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201E03-DB8F-4211-B3E0-85D0B9A451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762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274638"/>
            <a:ext cx="9258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1600200"/>
            <a:ext cx="92583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8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6245225"/>
            <a:ext cx="2400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8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14725" y="6245225"/>
            <a:ext cx="32575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8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72350" y="6245225"/>
            <a:ext cx="2400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B6A3D234-DEFE-42D2-AAD0-DDFFE3946D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0" r:id="rId1"/>
    <p:sldLayoutId id="2147484571" r:id="rId2"/>
    <p:sldLayoutId id="2147484572" r:id="rId3"/>
    <p:sldLayoutId id="2147484573" r:id="rId4"/>
    <p:sldLayoutId id="2147484574" r:id="rId5"/>
    <p:sldLayoutId id="2147484575" r:id="rId6"/>
    <p:sldLayoutId id="2147484576" r:id="rId7"/>
    <p:sldLayoutId id="2147484577" r:id="rId8"/>
    <p:sldLayoutId id="2147484578" r:id="rId9"/>
    <p:sldLayoutId id="2147484579" r:id="rId10"/>
    <p:sldLayoutId id="214748458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274638"/>
            <a:ext cx="9258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1600200"/>
            <a:ext cx="92583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6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6245225"/>
            <a:ext cx="2400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6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14725" y="6245225"/>
            <a:ext cx="32575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6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72350" y="6245225"/>
            <a:ext cx="2400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F83FA78D-D182-45A9-8055-6643AEE35F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1" r:id="rId1"/>
    <p:sldLayoutId id="2147484582" r:id="rId2"/>
    <p:sldLayoutId id="2147484583" r:id="rId3"/>
    <p:sldLayoutId id="2147484584" r:id="rId4"/>
    <p:sldLayoutId id="2147484585" r:id="rId5"/>
    <p:sldLayoutId id="2147484586" r:id="rId6"/>
    <p:sldLayoutId id="2147484587" r:id="rId7"/>
    <p:sldLayoutId id="2147484588" r:id="rId8"/>
    <p:sldLayoutId id="2147484589" r:id="rId9"/>
    <p:sldLayoutId id="2147484590" r:id="rId10"/>
    <p:sldLayoutId id="214748459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000099"/>
            </a:gs>
            <a:gs pos="100000">
              <a:srgbClr val="00000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274638"/>
            <a:ext cx="9258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1600200"/>
            <a:ext cx="92583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2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6245225"/>
            <a:ext cx="2400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2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14725" y="6245225"/>
            <a:ext cx="32575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2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72350" y="6245225"/>
            <a:ext cx="2400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D2809F5E-DC98-414F-88B8-A4B8C023C6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92" r:id="rId1"/>
    <p:sldLayoutId id="2147484593" r:id="rId2"/>
    <p:sldLayoutId id="2147484594" r:id="rId3"/>
    <p:sldLayoutId id="2147484595" r:id="rId4"/>
    <p:sldLayoutId id="2147484596" r:id="rId5"/>
    <p:sldLayoutId id="2147484597" r:id="rId6"/>
    <p:sldLayoutId id="2147484598" r:id="rId7"/>
    <p:sldLayoutId id="2147484599" r:id="rId8"/>
    <p:sldLayoutId id="2147484600" r:id="rId9"/>
    <p:sldLayoutId id="2147484601" r:id="rId10"/>
    <p:sldLayoutId id="214748460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42900" y="328613"/>
            <a:ext cx="9598025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470921" y="434162"/>
            <a:ext cx="9345160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65150" y="4986338"/>
            <a:ext cx="9207500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103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565150" y="530225"/>
            <a:ext cx="9207500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4248150" y="6111875"/>
            <a:ext cx="257175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fld id="{2EE83F5F-4E05-4CD6-B777-EDA6F7C36EA6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819900" y="6111875"/>
            <a:ext cx="257175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9391650" y="6111875"/>
            <a:ext cx="51435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A7A399"/>
                </a:solidFill>
              </a:defRPr>
            </a:lvl1pPr>
          </a:lstStyle>
          <a:p>
            <a:pPr>
              <a:defRPr/>
            </a:pPr>
            <a:fld id="{983F5C3D-70E4-4D40-8D0D-2D799689CB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10" r:id="rId1"/>
    <p:sldLayoutId id="2147484603" r:id="rId2"/>
    <p:sldLayoutId id="2147484611" r:id="rId3"/>
    <p:sldLayoutId id="2147484604" r:id="rId4"/>
    <p:sldLayoutId id="2147484605" r:id="rId5"/>
    <p:sldLayoutId id="2147484606" r:id="rId6"/>
    <p:sldLayoutId id="2147484612" r:id="rId7"/>
    <p:sldLayoutId id="2147484607" r:id="rId8"/>
    <p:sldLayoutId id="2147484613" r:id="rId9"/>
    <p:sldLayoutId id="2147484608" r:id="rId10"/>
    <p:sldLayoutId id="2147484609" r:id="rId11"/>
    <p:sldLayoutId id="2147484614" r:id="rId12"/>
    <p:sldLayoutId id="2147484615" r:id="rId13"/>
    <p:sldLayoutId id="2147484616" r:id="rId14"/>
    <p:sldLayoutId id="2147484617" r:id="rId15"/>
    <p:sldLayoutId id="2147484618" r:id="rId16"/>
    <p:sldLayoutId id="2147484619" r:id="rId17"/>
    <p:sldLayoutId id="2147484620" r:id="rId1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Corbel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anose="020B0604030504040204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anose="020B0604030504040204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0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5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5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0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0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4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6.png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7.png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8.png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9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60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53.png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62.png"/><Relationship Id="rId4" Type="http://schemas.openxmlformats.org/officeDocument/2006/relationships/image" Target="../media/image53.png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0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0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5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0.jpeg"/><Relationship Id="rId2" Type="http://schemas.openxmlformats.org/officeDocument/2006/relationships/slideLayout" Target="../slideLayouts/slideLayout51.xml"/><Relationship Id="rId1" Type="http://schemas.openxmlformats.org/officeDocument/2006/relationships/vmlDrawing" Target="../drawings/vmlDrawing1.vml"/><Relationship Id="rId6" Type="http://schemas.openxmlformats.org/officeDocument/2006/relationships/hyperlink" Target="http://en.wikipedia.org/wiki/File:BloodPressure2.jpg" TargetMode="External"/><Relationship Id="rId5" Type="http://schemas.openxmlformats.org/officeDocument/2006/relationships/image" Target="../media/image39.wmf"/><Relationship Id="rId4" Type="http://schemas.openxmlformats.org/officeDocument/2006/relationships/oleObject" Target="../embeddings/oleObject1.bin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3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3.png"/><Relationship Id="rId4" Type="http://schemas.openxmlformats.org/officeDocument/2006/relationships/oleObject" Target="../embeddings/oleObject2.bin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35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5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5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47.wmf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kg.ac.rs/pict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5" y="479425"/>
            <a:ext cx="2047875" cy="250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2681288" y="549275"/>
            <a:ext cx="6835775" cy="1295400"/>
          </a:xfrm>
          <a:prstGeom prst="roundRect">
            <a:avLst/>
          </a:prstGeom>
          <a:solidFill>
            <a:schemeClr val="bg2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244" name="Subtitle 2"/>
          <p:cNvSpPr txBox="1">
            <a:spLocks/>
          </p:cNvSpPr>
          <p:nvPr/>
        </p:nvSpPr>
        <p:spPr bwMode="auto">
          <a:xfrm>
            <a:off x="2470150" y="549275"/>
            <a:ext cx="737235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" sz="2400" b="1" dirty="0" smtClean="0">
                <a:latin typeface="+mn-lt"/>
              </a:rPr>
              <a:t>University </a:t>
            </a:r>
            <a:r>
              <a:rPr lang="en" sz="2400" b="1" dirty="0">
                <a:latin typeface="+mn-lt"/>
              </a:rPr>
              <a:t>in </a:t>
            </a:r>
            <a:r>
              <a:rPr lang="en" sz="2400" b="1" dirty="0" smtClean="0">
                <a:latin typeface="+mn-lt"/>
              </a:rPr>
              <a:t>Kragujevac</a:t>
            </a:r>
            <a:endParaRPr lang="sr-Latn-RS" sz="2400" b="1" dirty="0" smtClean="0">
              <a:latin typeface="+mn-lt"/>
            </a:endParaRP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sr-Latn-RS" sz="2400" b="1" dirty="0" smtClean="0">
                <a:latin typeface="+mn-lt"/>
              </a:rPr>
              <a:t>Faculty of Medical Sciences</a:t>
            </a:r>
            <a:r>
              <a:rPr lang="en" sz="2400" b="1" dirty="0" smtClean="0">
                <a:latin typeface="+mn-lt"/>
              </a:rPr>
              <a:t> </a:t>
            </a:r>
            <a:endParaRPr lang="sr-Cyrl-RS" sz="2400" b="1" dirty="0">
              <a:latin typeface="+mn-lt"/>
            </a:endParaRP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" sz="2400" b="1" dirty="0" smtClean="0">
                <a:latin typeface="+mn-lt"/>
              </a:rPr>
              <a:t>Internal medicine</a:t>
            </a:r>
            <a:endParaRPr lang="en" sz="2400" b="1" dirty="0">
              <a:latin typeface="+mn-lt"/>
            </a:endParaRP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endParaRPr lang="en-US" sz="3200" dirty="0">
              <a:latin typeface="+mn-l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089203" y="4555232"/>
            <a:ext cx="6480720" cy="144016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RS" sz="3200" b="1" dirty="0">
                <a:solidFill>
                  <a:schemeClr val="tx1"/>
                </a:solidFill>
              </a:rPr>
              <a:t>P</a:t>
            </a:r>
            <a:r>
              <a:rPr lang="en" sz="3200" b="1" dirty="0" smtClean="0">
                <a:solidFill>
                  <a:schemeClr val="tx1"/>
                </a:solidFill>
              </a:rPr>
              <a:t>neumonia</a:t>
            </a:r>
            <a:r>
              <a:rPr lang="sr-Latn-RS" sz="3200" b="1" dirty="0" smtClean="0">
                <a:solidFill>
                  <a:schemeClr val="tx1"/>
                </a:solidFill>
              </a:rPr>
              <a:t>. Lung abscess. Bronchiectasiae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sz="2400" dirty="0" smtClean="0">
                <a:solidFill>
                  <a:schemeClr val="tx1"/>
                </a:solidFill>
              </a:rPr>
              <a:t>Ass</a:t>
            </a:r>
            <a:r>
              <a:rPr lang="sr-Latn-RS" sz="2400" dirty="0" smtClean="0">
                <a:solidFill>
                  <a:schemeClr val="tx1"/>
                </a:solidFill>
              </a:rPr>
              <a:t>ist</a:t>
            </a:r>
            <a:r>
              <a:rPr lang="en" sz="2400" dirty="0" smtClean="0">
                <a:solidFill>
                  <a:schemeClr val="tx1"/>
                </a:solidFill>
              </a:rPr>
              <a:t>. </a:t>
            </a:r>
            <a:r>
              <a:rPr lang="sr-Latn-RS" sz="2400" dirty="0" smtClean="0">
                <a:solidFill>
                  <a:schemeClr val="tx1"/>
                </a:solidFill>
              </a:rPr>
              <a:t>prof</a:t>
            </a:r>
            <a:r>
              <a:rPr lang="en" sz="2400" dirty="0" smtClean="0">
                <a:solidFill>
                  <a:schemeClr val="tx1"/>
                </a:solidFill>
              </a:rPr>
              <a:t>. </a:t>
            </a:r>
            <a:r>
              <a:rPr lang="en" sz="2400" dirty="0">
                <a:solidFill>
                  <a:schemeClr val="tx1"/>
                </a:solidFill>
              </a:rPr>
              <a:t>Vojislav Ćupurdija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 descr="White marble"/>
          <p:cNvSpPr>
            <a:spLocks noChangeArrowheads="1" noChangeShapeType="1" noTextEdit="1"/>
          </p:cNvSpPr>
          <p:nvPr/>
        </p:nvSpPr>
        <p:spPr bwMode="auto">
          <a:xfrm>
            <a:off x="493713" y="-609600"/>
            <a:ext cx="9180512" cy="202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  <a:contourClr>
                <a:schemeClr val="accent1"/>
              </a:contourClr>
            </a:sp3d>
          </a:bodyPr>
          <a:lstStyle/>
          <a:p>
            <a:pPr algn="ctr"/>
            <a:endParaRPr lang="sr-Cyrl-RS" sz="3600" kern="10">
              <a:ln w="9525">
                <a:round/>
                <a:headEnd/>
                <a:tailEnd/>
              </a:ln>
              <a:solidFill>
                <a:schemeClr val="accent1"/>
              </a:solidFill>
              <a:latin typeface="+mj-lt"/>
              <a:ea typeface="+mj-lt"/>
              <a:cs typeface="+mj-lt"/>
            </a:endParaRPr>
          </a:p>
          <a:p>
            <a:pPr algn="ctr"/>
            <a:r>
              <a:rPr lang="en" sz="3600" kern="10">
                <a:ln w="9525">
                  <a:round/>
                  <a:headEnd/>
                  <a:tailEnd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rPr>
              <a:t>Etiological division of pneumonia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93713" y="1770063"/>
            <a:ext cx="9793287" cy="438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buFontTx/>
              <a:buChar char="•"/>
              <a:defRPr/>
            </a:pPr>
            <a:r>
              <a:rPr lang="en" sz="2800" dirty="0" smtClean="0">
                <a:solidFill>
                  <a:srgbClr val="FF0000"/>
                </a:solidFill>
                <a:latin typeface="+mn-lt"/>
              </a:rPr>
              <a:t>   </a:t>
            </a:r>
            <a:r>
              <a:rPr lang="en" sz="2800" b="1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Bacterial</a:t>
            </a:r>
            <a:r>
              <a:rPr lang="en" sz="2800" b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n" sz="2800" b="1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pneumonia</a:t>
            </a:r>
            <a:endParaRPr lang="sr-Latn-CS" sz="2800" b="1" dirty="0" smtClean="0">
              <a:solidFill>
                <a:schemeClr val="accent4">
                  <a:lumMod val="75000"/>
                </a:schemeClr>
              </a:solidFill>
              <a:latin typeface="+mn-lt"/>
            </a:endParaRPr>
          </a:p>
          <a:p>
            <a:pPr algn="l">
              <a:defRPr/>
            </a:pPr>
            <a:r>
              <a:rPr lang="en" sz="2800" dirty="0" smtClean="0">
                <a:latin typeface="+mn-lt"/>
              </a:rPr>
              <a:t>                </a:t>
            </a:r>
            <a:r>
              <a:rPr lang="sr-Latn-RS" sz="2800" dirty="0">
                <a:latin typeface="+mn-lt"/>
              </a:rPr>
              <a:t>S</a:t>
            </a:r>
            <a:r>
              <a:rPr lang="en" sz="2800" dirty="0" smtClean="0">
                <a:latin typeface="+mn-lt"/>
              </a:rPr>
              <a:t>treptococc</a:t>
            </a:r>
            <a:r>
              <a:rPr lang="sr-Latn-RS" sz="2800" dirty="0" smtClean="0">
                <a:latin typeface="+mn-lt"/>
              </a:rPr>
              <a:t>us</a:t>
            </a:r>
            <a:r>
              <a:rPr lang="en" sz="2800" dirty="0" smtClean="0">
                <a:latin typeface="+mn-lt"/>
              </a:rPr>
              <a:t> 60%</a:t>
            </a:r>
          </a:p>
          <a:p>
            <a:pPr algn="l">
              <a:defRPr/>
            </a:pPr>
            <a:r>
              <a:rPr lang="en" sz="2800" dirty="0" smtClean="0">
                <a:latin typeface="+mn-lt"/>
              </a:rPr>
              <a:t>                </a:t>
            </a:r>
            <a:r>
              <a:rPr lang="sr-Latn-RS" sz="2800" dirty="0">
                <a:latin typeface="+mn-lt"/>
              </a:rPr>
              <a:t>G</a:t>
            </a:r>
            <a:r>
              <a:rPr lang="en" sz="2800" dirty="0" smtClean="0">
                <a:latin typeface="+mn-lt"/>
              </a:rPr>
              <a:t>ram negative </a:t>
            </a:r>
            <a:r>
              <a:rPr lang="sr-Latn-RS" sz="2800" dirty="0" smtClean="0">
                <a:latin typeface="+mn-lt"/>
              </a:rPr>
              <a:t>bacilli</a:t>
            </a:r>
            <a:r>
              <a:rPr lang="en" sz="2800" dirty="0" smtClean="0">
                <a:latin typeface="+mn-lt"/>
              </a:rPr>
              <a:t> 20%</a:t>
            </a:r>
          </a:p>
          <a:p>
            <a:pPr algn="l">
              <a:defRPr/>
            </a:pPr>
            <a:r>
              <a:rPr lang="en" sz="2800" dirty="0" smtClean="0">
                <a:latin typeface="+mn-lt"/>
              </a:rPr>
              <a:t>                </a:t>
            </a:r>
            <a:r>
              <a:rPr lang="sr-Latn-RS" sz="2800" dirty="0">
                <a:latin typeface="+mn-lt"/>
              </a:rPr>
              <a:t>S</a:t>
            </a:r>
            <a:r>
              <a:rPr lang="en" sz="2800" dirty="0" smtClean="0">
                <a:latin typeface="+mn-lt"/>
              </a:rPr>
              <a:t>taphylococcus 10%</a:t>
            </a:r>
          </a:p>
          <a:p>
            <a:pPr algn="l">
              <a:defRPr/>
            </a:pPr>
            <a:r>
              <a:rPr lang="en" sz="2800" dirty="0" smtClean="0">
                <a:latin typeface="+mn-lt"/>
              </a:rPr>
              <a:t>                </a:t>
            </a:r>
            <a:r>
              <a:rPr lang="sr-Latn-RS" sz="2800" dirty="0" smtClean="0">
                <a:latin typeface="+mn-lt"/>
              </a:rPr>
              <a:t>Others</a:t>
            </a:r>
            <a:r>
              <a:rPr lang="en" sz="2800" dirty="0" smtClean="0">
                <a:latin typeface="+mn-lt"/>
              </a:rPr>
              <a:t> (including anaerobes) 10%</a:t>
            </a:r>
          </a:p>
          <a:p>
            <a:pPr algn="l">
              <a:buFontTx/>
              <a:buChar char="•"/>
              <a:defRPr/>
            </a:pPr>
            <a:r>
              <a:rPr lang="en" sz="2800" dirty="0" smtClean="0">
                <a:latin typeface="+mn-lt"/>
              </a:rPr>
              <a:t>   </a:t>
            </a:r>
            <a:r>
              <a:rPr lang="en" sz="2800" b="1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Atypical</a:t>
            </a:r>
            <a:r>
              <a:rPr lang="en" sz="2800" b="1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n" sz="2800" b="1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pneumonia</a:t>
            </a:r>
            <a:endParaRPr lang="sr-Latn-CS" sz="2800" b="1" dirty="0" smtClean="0">
              <a:solidFill>
                <a:schemeClr val="accent4">
                  <a:lumMod val="75000"/>
                </a:schemeClr>
              </a:solidFill>
              <a:latin typeface="+mn-lt"/>
            </a:endParaRPr>
          </a:p>
          <a:p>
            <a:pPr algn="l">
              <a:defRPr/>
            </a:pPr>
            <a:r>
              <a:rPr lang="en" sz="2800" dirty="0" smtClean="0">
                <a:latin typeface="+mn-lt"/>
              </a:rPr>
              <a:t>                </a:t>
            </a:r>
            <a:r>
              <a:rPr lang="en" sz="2800" dirty="0" err="1" smtClean="0">
                <a:latin typeface="+mn-lt"/>
              </a:rPr>
              <a:t>viruses</a:t>
            </a:r>
            <a:r>
              <a:rPr lang="en" sz="2800" dirty="0" smtClean="0">
                <a:latin typeface="+mn-lt"/>
              </a:rPr>
              <a:t> </a:t>
            </a:r>
          </a:p>
          <a:p>
            <a:pPr algn="l">
              <a:defRPr/>
            </a:pPr>
            <a:r>
              <a:rPr lang="en" sz="2800" dirty="0" smtClean="0">
                <a:latin typeface="+mn-lt"/>
              </a:rPr>
              <a:t>                </a:t>
            </a:r>
            <a:r>
              <a:rPr lang="en" sz="2800" dirty="0" err="1" smtClean="0">
                <a:latin typeface="+mn-lt"/>
              </a:rPr>
              <a:t>mycoplasma</a:t>
            </a:r>
            <a:endParaRPr lang="sr-Latn-CS" sz="2800" dirty="0" smtClean="0">
              <a:latin typeface="+mn-lt"/>
            </a:endParaRPr>
          </a:p>
          <a:p>
            <a:pPr algn="l">
              <a:defRPr/>
            </a:pPr>
            <a:r>
              <a:rPr lang="en" sz="2800" dirty="0" smtClean="0">
                <a:latin typeface="+mn-lt"/>
              </a:rPr>
              <a:t>                </a:t>
            </a:r>
            <a:r>
              <a:rPr lang="en" sz="2800" dirty="0" err="1" smtClean="0">
                <a:latin typeface="+mn-lt"/>
              </a:rPr>
              <a:t>parasites</a:t>
            </a:r>
            <a:endParaRPr lang="sr-Latn-CS" sz="2800" dirty="0" smtClean="0">
              <a:latin typeface="+mn-lt"/>
            </a:endParaRPr>
          </a:p>
          <a:p>
            <a:pPr algn="l">
              <a:defRPr/>
            </a:pPr>
            <a:r>
              <a:rPr lang="en" sz="2800" dirty="0" smtClean="0">
                <a:latin typeface="+mn-lt"/>
              </a:rPr>
              <a:t>                </a:t>
            </a:r>
            <a:r>
              <a:rPr lang="sr-Latn-RS" sz="2800" dirty="0" smtClean="0">
                <a:latin typeface="+mn-lt"/>
              </a:rPr>
              <a:t>fungi</a:t>
            </a:r>
            <a:endParaRPr lang="en-US" sz="2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4"/>
          <p:cNvSpPr>
            <a:spLocks noChangeArrowheads="1"/>
          </p:cNvSpPr>
          <p:nvPr/>
        </p:nvSpPr>
        <p:spPr bwMode="auto">
          <a:xfrm>
            <a:off x="522968" y="1028759"/>
            <a:ext cx="944880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" sz="2800" b="1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Classification </a:t>
            </a:r>
            <a:r>
              <a:rPr lang="sr-Latn-RS" sz="28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of </a:t>
            </a:r>
            <a:r>
              <a:rPr lang="en" sz="28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patients </a:t>
            </a:r>
            <a:r>
              <a:rPr lang="en" sz="2800" b="1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with </a:t>
            </a:r>
            <a:r>
              <a:rPr lang="en" sz="28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hospital</a:t>
            </a:r>
            <a:r>
              <a:rPr lang="sr-Latn-RS" sz="28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 acquired </a:t>
            </a:r>
            <a:endParaRPr lang="en-US" sz="2800" b="1" dirty="0">
              <a:solidFill>
                <a:schemeClr val="accent1"/>
              </a:solidFill>
              <a:latin typeface="+mj-lt"/>
              <a:cs typeface="Times New Roman" pitchFamily="18" charset="0"/>
            </a:endParaRPr>
          </a:p>
          <a:p>
            <a:pPr algn="ctr">
              <a:defRPr/>
            </a:pPr>
            <a:r>
              <a:rPr lang="en" sz="2800" b="1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 </a:t>
            </a:r>
            <a:r>
              <a:rPr lang="en" sz="28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pneumoni</a:t>
            </a:r>
            <a:r>
              <a:rPr lang="sr-Latn-RS" sz="28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a</a:t>
            </a:r>
            <a:endParaRPr lang="en-US" sz="2800" b="1" dirty="0">
              <a:solidFill>
                <a:schemeClr val="accent1"/>
              </a:solidFill>
              <a:latin typeface="+mj-lt"/>
              <a:cs typeface="Times New Roman" pitchFamily="18" charset="0"/>
            </a:endParaRPr>
          </a:p>
          <a:p>
            <a:pPr algn="ctr">
              <a:defRPr/>
            </a:pPr>
            <a:endParaRPr lang="en-US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b="1" dirty="0">
                <a:solidFill>
                  <a:schemeClr val="accent4"/>
                </a:solidFill>
                <a:latin typeface="+mn-lt"/>
              </a:rPr>
              <a:t>Group 1.</a:t>
            </a:r>
            <a:r>
              <a:rPr lang="e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Mild</a:t>
            </a:r>
            <a:r>
              <a:rPr lang="en" sz="2400" dirty="0" smtClean="0">
                <a:latin typeface="+mn-lt"/>
                <a:cs typeface="Times New Roman" pitchFamily="18" charset="0"/>
              </a:rPr>
              <a:t> </a:t>
            </a:r>
            <a:r>
              <a:rPr lang="en" sz="2400" dirty="0">
                <a:latin typeface="+mn-lt"/>
                <a:cs typeface="Times New Roman" pitchFamily="18" charset="0"/>
              </a:rPr>
              <a:t>or moderate </a:t>
            </a:r>
            <a:r>
              <a:rPr lang="en" sz="2400" dirty="0" smtClean="0">
                <a:latin typeface="+mn-lt"/>
                <a:cs typeface="Times New Roman" pitchFamily="18" charset="0"/>
              </a:rPr>
              <a:t>pneumonia, </a:t>
            </a:r>
            <a:r>
              <a:rPr lang="en" sz="2400" dirty="0">
                <a:latin typeface="+mn-lt"/>
                <a:cs typeface="Times New Roman" pitchFamily="18" charset="0"/>
              </a:rPr>
              <a:t>without 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risk </a:t>
            </a:r>
            <a:r>
              <a:rPr lang="en" sz="2400" dirty="0" smtClean="0">
                <a:latin typeface="+mn-lt"/>
                <a:cs typeface="Times New Roman" pitchFamily="18" charset="0"/>
              </a:rPr>
              <a:t>factors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,</a:t>
            </a:r>
            <a:r>
              <a:rPr lang="en" sz="2400" dirty="0" smtClean="0">
                <a:latin typeface="+mn-lt"/>
                <a:cs typeface="Times New Roman" pitchFamily="18" charset="0"/>
              </a:rPr>
              <a:t> with 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onset</a:t>
            </a:r>
            <a:r>
              <a:rPr lang="en" sz="2400" dirty="0" smtClean="0">
                <a:latin typeface="+mn-lt"/>
                <a:cs typeface="Times New Roman" pitchFamily="18" charset="0"/>
              </a:rPr>
              <a:t> 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at</a:t>
            </a:r>
            <a:r>
              <a:rPr lang="en" sz="2400" dirty="0" smtClean="0">
                <a:latin typeface="+mn-lt"/>
                <a:cs typeface="Times New Roman" pitchFamily="18" charset="0"/>
              </a:rPr>
              <a:t> 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any</a:t>
            </a:r>
            <a:r>
              <a:rPr lang="en" sz="2400" dirty="0" smtClean="0">
                <a:latin typeface="+mn-lt"/>
                <a:cs typeface="Times New Roman" pitchFamily="18" charset="0"/>
              </a:rPr>
              <a:t> </a:t>
            </a:r>
            <a:r>
              <a:rPr lang="en" sz="2400" dirty="0">
                <a:latin typeface="+mn-lt"/>
                <a:cs typeface="Times New Roman" pitchFamily="18" charset="0"/>
              </a:rPr>
              <a:t>time 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during</a:t>
            </a:r>
            <a:r>
              <a:rPr lang="en" sz="2400" dirty="0" smtClean="0">
                <a:latin typeface="+mn-lt"/>
                <a:cs typeface="Times New Roman" pitchFamily="18" charset="0"/>
              </a:rPr>
              <a:t> </a:t>
            </a:r>
            <a:r>
              <a:rPr lang="en" sz="2400" dirty="0">
                <a:latin typeface="+mn-lt"/>
                <a:cs typeface="Times New Roman" pitchFamily="18" charset="0"/>
              </a:rPr>
              <a:t>hospitalization or 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severe</a:t>
            </a:r>
            <a:r>
              <a:rPr lang="en" sz="2400" dirty="0" smtClean="0">
                <a:latin typeface="+mn-lt"/>
                <a:cs typeface="Times New Roman" pitchFamily="18" charset="0"/>
              </a:rPr>
              <a:t> </a:t>
            </a:r>
            <a:r>
              <a:rPr lang="en" sz="2400" dirty="0">
                <a:latin typeface="+mn-lt"/>
                <a:cs typeface="Times New Roman" pitchFamily="18" charset="0"/>
              </a:rPr>
              <a:t>pneumonia with early 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onset</a:t>
            </a:r>
            <a:endParaRPr lang="en-US" sz="2400" dirty="0">
              <a:latin typeface="+mn-lt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+mn-lt"/>
                <a:cs typeface="Times New Roman" pitchFamily="18" charset="0"/>
              </a:rPr>
              <a:t>              </a:t>
            </a:r>
          </a:p>
          <a:p>
            <a:pPr>
              <a:defRPr/>
            </a:pPr>
            <a:r>
              <a:rPr lang="en" sz="2400" b="1" dirty="0">
                <a:solidFill>
                  <a:schemeClr val="accent4"/>
                </a:solidFill>
                <a:latin typeface="+mn-lt"/>
              </a:rPr>
              <a:t>Group </a:t>
            </a:r>
            <a:r>
              <a:rPr lang="en" sz="2400" b="1" dirty="0" smtClean="0">
                <a:solidFill>
                  <a:schemeClr val="accent4"/>
                </a:solidFill>
                <a:latin typeface="+mn-lt"/>
              </a:rPr>
              <a:t>2</a:t>
            </a:r>
            <a:r>
              <a:rPr lang="en" sz="2400" dirty="0" smtClean="0">
                <a:solidFill>
                  <a:schemeClr val="accent4"/>
                </a:solidFill>
                <a:latin typeface="+mn-lt"/>
                <a:cs typeface="Times New Roman" pitchFamily="18" charset="0"/>
              </a:rPr>
              <a:t>.</a:t>
            </a:r>
            <a:r>
              <a:rPr lang="en" sz="2400" dirty="0" smtClean="0">
                <a:latin typeface="+mn-lt"/>
                <a:cs typeface="Times New Roman" pitchFamily="18" charset="0"/>
              </a:rPr>
              <a:t> 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Mild</a:t>
            </a:r>
            <a:r>
              <a:rPr lang="en" sz="2400" dirty="0" smtClean="0">
                <a:latin typeface="+mn-lt"/>
                <a:cs typeface="Times New Roman" pitchFamily="18" charset="0"/>
              </a:rPr>
              <a:t> </a:t>
            </a:r>
            <a:r>
              <a:rPr lang="en" sz="2400" dirty="0">
                <a:latin typeface="+mn-lt"/>
                <a:cs typeface="Times New Roman" pitchFamily="18" charset="0"/>
              </a:rPr>
              <a:t>or </a:t>
            </a:r>
            <a:r>
              <a:rPr lang="en" sz="2400" dirty="0" smtClean="0">
                <a:latin typeface="+mn-lt"/>
                <a:cs typeface="Times New Roman" pitchFamily="18" charset="0"/>
              </a:rPr>
              <a:t>moderately</a:t>
            </a:r>
            <a:r>
              <a:rPr lang="sr-Latn-RS" sz="2400" dirty="0">
                <a:latin typeface="+mn-lt"/>
                <a:cs typeface="Times New Roman" pitchFamily="18" charset="0"/>
              </a:rPr>
              <a:t> 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severe</a:t>
            </a:r>
            <a:r>
              <a:rPr lang="en" sz="2400" dirty="0" smtClean="0">
                <a:latin typeface="+mn-lt"/>
                <a:cs typeface="Times New Roman" pitchFamily="18" charset="0"/>
              </a:rPr>
              <a:t> </a:t>
            </a:r>
            <a:r>
              <a:rPr lang="en" sz="2400" dirty="0">
                <a:latin typeface="+mn-lt"/>
                <a:cs typeface="Times New Roman" pitchFamily="18" charset="0"/>
              </a:rPr>
              <a:t>pneumonia with 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risk </a:t>
            </a:r>
            <a:r>
              <a:rPr lang="en" sz="2400" dirty="0" smtClean="0">
                <a:latin typeface="+mn-lt"/>
                <a:cs typeface="Times New Roman" pitchFamily="18" charset="0"/>
              </a:rPr>
              <a:t>factor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 f</a:t>
            </a:r>
            <a:r>
              <a:rPr lang="en" sz="2400" dirty="0" smtClean="0">
                <a:latin typeface="+mn-lt"/>
                <a:cs typeface="Times New Roman" pitchFamily="18" charset="0"/>
              </a:rPr>
              <a:t>or specific microorganisms, </a:t>
            </a:r>
            <a:r>
              <a:rPr lang="en" sz="2400" dirty="0">
                <a:solidFill>
                  <a:prstClr val="black"/>
                </a:solidFill>
                <a:latin typeface="Corbel"/>
                <a:cs typeface="Times New Roman" pitchFamily="18" charset="0"/>
              </a:rPr>
              <a:t>with </a:t>
            </a:r>
            <a:r>
              <a:rPr lang="sr-Latn-RS" sz="2400" dirty="0">
                <a:solidFill>
                  <a:prstClr val="black"/>
                </a:solidFill>
                <a:latin typeface="Corbel"/>
                <a:cs typeface="Times New Roman" pitchFamily="18" charset="0"/>
              </a:rPr>
              <a:t>onset</a:t>
            </a:r>
            <a:r>
              <a:rPr lang="en" sz="2400" dirty="0">
                <a:solidFill>
                  <a:prstClr val="black"/>
                </a:solidFill>
                <a:latin typeface="Corbel"/>
                <a:cs typeface="Times New Roman" pitchFamily="18" charset="0"/>
              </a:rPr>
              <a:t> </a:t>
            </a:r>
            <a:r>
              <a:rPr lang="sr-Latn-RS" sz="2400" dirty="0">
                <a:solidFill>
                  <a:prstClr val="black"/>
                </a:solidFill>
                <a:latin typeface="Corbel"/>
                <a:cs typeface="Times New Roman" pitchFamily="18" charset="0"/>
              </a:rPr>
              <a:t>at</a:t>
            </a:r>
            <a:r>
              <a:rPr lang="en" sz="2400" dirty="0">
                <a:solidFill>
                  <a:prstClr val="black"/>
                </a:solidFill>
                <a:latin typeface="Corbel"/>
                <a:cs typeface="Times New Roman" pitchFamily="18" charset="0"/>
              </a:rPr>
              <a:t> </a:t>
            </a:r>
            <a:r>
              <a:rPr lang="sr-Latn-RS" sz="2400" dirty="0">
                <a:solidFill>
                  <a:prstClr val="black"/>
                </a:solidFill>
                <a:latin typeface="Corbel"/>
                <a:cs typeface="Times New Roman" pitchFamily="18" charset="0"/>
              </a:rPr>
              <a:t>any</a:t>
            </a:r>
            <a:r>
              <a:rPr lang="en" sz="2400" dirty="0">
                <a:solidFill>
                  <a:prstClr val="black"/>
                </a:solidFill>
                <a:latin typeface="Corbel"/>
                <a:cs typeface="Times New Roman" pitchFamily="18" charset="0"/>
              </a:rPr>
              <a:t> time </a:t>
            </a:r>
            <a:r>
              <a:rPr lang="sr-Latn-RS" sz="2400" dirty="0">
                <a:solidFill>
                  <a:prstClr val="black"/>
                </a:solidFill>
                <a:latin typeface="Corbel"/>
                <a:cs typeface="Times New Roman" pitchFamily="18" charset="0"/>
              </a:rPr>
              <a:t>during</a:t>
            </a:r>
            <a:r>
              <a:rPr lang="en" sz="2400" dirty="0">
                <a:solidFill>
                  <a:prstClr val="black"/>
                </a:solidFill>
                <a:latin typeface="Corbel"/>
                <a:cs typeface="Times New Roman" pitchFamily="18" charset="0"/>
              </a:rPr>
              <a:t> </a:t>
            </a:r>
            <a:r>
              <a:rPr lang="en" sz="2400" dirty="0" smtClean="0">
                <a:solidFill>
                  <a:prstClr val="black"/>
                </a:solidFill>
                <a:latin typeface="Corbel"/>
                <a:cs typeface="Times New Roman" pitchFamily="18" charset="0"/>
              </a:rPr>
              <a:t>hospitalization</a:t>
            </a:r>
            <a:endParaRPr lang="sr-Latn-RS" sz="2400" dirty="0" smtClean="0">
              <a:solidFill>
                <a:prstClr val="black"/>
              </a:solidFill>
              <a:latin typeface="Corbel"/>
              <a:cs typeface="Times New Roman" pitchFamily="18" charset="0"/>
            </a:endParaRPr>
          </a:p>
          <a:p>
            <a:pPr>
              <a:defRPr/>
            </a:pPr>
            <a:endParaRPr lang="sr-Cyrl-CS" sz="2400" dirty="0">
              <a:latin typeface="+mn-lt"/>
              <a:cs typeface="Times New Roman" pitchFamily="18" charset="0"/>
            </a:endParaRPr>
          </a:p>
          <a:p>
            <a:pPr marL="623888" indent="-623888">
              <a:tabLst>
                <a:tab pos="363538" algn="l"/>
                <a:tab pos="449263" algn="l"/>
              </a:tabLst>
              <a:defRPr/>
            </a:pPr>
            <a:r>
              <a:rPr lang="en" sz="2400" b="1" dirty="0">
                <a:solidFill>
                  <a:schemeClr val="accent4"/>
                </a:solidFill>
                <a:latin typeface="+mn-lt"/>
              </a:rPr>
              <a:t>Group 3.</a:t>
            </a:r>
            <a:r>
              <a:rPr lang="e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Severe</a:t>
            </a:r>
            <a:r>
              <a:rPr lang="en" sz="2400" dirty="0" smtClean="0">
                <a:latin typeface="+mn-lt"/>
                <a:cs typeface="Times New Roman" pitchFamily="18" charset="0"/>
              </a:rPr>
              <a:t> </a:t>
            </a:r>
            <a:r>
              <a:rPr lang="en" sz="2400" dirty="0">
                <a:latin typeface="+mn-lt"/>
                <a:cs typeface="Times New Roman" pitchFamily="18" charset="0"/>
              </a:rPr>
              <a:t>pneumonia with early 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onset and presence of </a:t>
            </a:r>
            <a:r>
              <a:rPr lang="en" sz="2400" dirty="0" smtClean="0">
                <a:latin typeface="+mn-lt"/>
                <a:cs typeface="Times New Roman" pitchFamily="18" charset="0"/>
              </a:rPr>
              <a:t>specific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 risk factors</a:t>
            </a:r>
            <a:r>
              <a:rPr lang="en" sz="2400" dirty="0" smtClean="0">
                <a:latin typeface="+mn-lt"/>
                <a:cs typeface="Times New Roman" pitchFamily="18" charset="0"/>
              </a:rPr>
              <a:t> </a:t>
            </a:r>
            <a:r>
              <a:rPr lang="en" sz="2400" dirty="0">
                <a:latin typeface="+mn-lt"/>
                <a:cs typeface="Times New Roman" pitchFamily="18" charset="0"/>
              </a:rPr>
              <a:t>or 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severe pneumonia with late onset</a:t>
            </a:r>
            <a:endParaRPr lang="en-US" sz="2400" dirty="0"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381000"/>
            <a:ext cx="9515475" cy="87153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3800" dirty="0" smtClean="0">
                <a:solidFill>
                  <a:schemeClr val="accent1"/>
                </a:solidFill>
                <a:effectLst/>
              </a:rPr>
              <a:t>Basic principles </a:t>
            </a:r>
            <a:r>
              <a:rPr lang="sr-Latn-RS" sz="3800" dirty="0" smtClean="0">
                <a:solidFill>
                  <a:schemeClr val="accent1"/>
                </a:solidFill>
                <a:effectLst/>
              </a:rPr>
              <a:t>of HAP </a:t>
            </a:r>
            <a:r>
              <a:rPr lang="en" sz="3800" dirty="0" smtClean="0">
                <a:solidFill>
                  <a:schemeClr val="accent1"/>
                </a:solidFill>
                <a:effectLst/>
              </a:rPr>
              <a:t>treatment</a:t>
            </a:r>
            <a:endParaRPr lang="en-US" sz="38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8813" y="1655763"/>
            <a:ext cx="9045575" cy="386715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sz="2600" dirty="0" smtClean="0">
                <a:cs typeface="Times New Roman" panose="02020603050405020304" pitchFamily="18" charset="0"/>
              </a:rPr>
              <a:t>Initial antimicrobial treatment is </a:t>
            </a:r>
            <a:r>
              <a:rPr lang="sr-Latn-RS" sz="2600" dirty="0" smtClean="0">
                <a:cs typeface="Times New Roman" panose="02020603050405020304" pitchFamily="18" charset="0"/>
              </a:rPr>
              <a:t>a</a:t>
            </a:r>
            <a:r>
              <a:rPr lang="en" sz="2600" dirty="0" smtClean="0">
                <a:cs typeface="Times New Roman" panose="02020603050405020304" pitchFamily="18" charset="0"/>
              </a:rPr>
              <a:t>lways empirical</a:t>
            </a:r>
            <a:endParaRPr lang="sr-Latn-CS" sz="26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sz="2600" dirty="0" smtClean="0">
                <a:cs typeface="Times New Roman" panose="02020603050405020304" pitchFamily="18" charset="0"/>
              </a:rPr>
              <a:t>Decision should be made upon</a:t>
            </a:r>
            <a:r>
              <a:rPr lang="en" sz="2600" dirty="0" smtClean="0">
                <a:cs typeface="Times New Roman" panose="02020603050405020304" pitchFamily="18" charset="0"/>
              </a:rPr>
              <a:t>: </a:t>
            </a:r>
            <a:endParaRPr lang="en-US" sz="2600" dirty="0" smtClean="0"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sz="2600" dirty="0" smtClean="0">
                <a:cs typeface="Times New Roman" panose="02020603050405020304" pitchFamily="18" charset="0"/>
              </a:rPr>
              <a:t>    pneumonia</a:t>
            </a:r>
            <a:r>
              <a:rPr lang="sr-Latn-RS" sz="2600" dirty="0" smtClean="0">
                <a:cs typeface="Times New Roman" panose="02020603050405020304" pitchFamily="18" charset="0"/>
              </a:rPr>
              <a:t> severity</a:t>
            </a:r>
            <a:r>
              <a:rPr lang="en" sz="2600" dirty="0" smtClean="0"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sz="2600" dirty="0" smtClean="0">
                <a:cs typeface="Times New Roman" panose="02020603050405020304" pitchFamily="18" charset="0"/>
              </a:rPr>
              <a:t>    time </a:t>
            </a:r>
            <a:r>
              <a:rPr lang="sr-Latn-RS" sz="2600" dirty="0" smtClean="0">
                <a:cs typeface="Times New Roman" panose="02020603050405020304" pitchFamily="18" charset="0"/>
              </a:rPr>
              <a:t>of onset</a:t>
            </a:r>
            <a:endParaRPr lang="en-US" sz="2600" dirty="0" smtClean="0"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sz="2600" dirty="0" smtClean="0">
                <a:cs typeface="Times New Roman" panose="02020603050405020304" pitchFamily="18" charset="0"/>
              </a:rPr>
              <a:t>    </a:t>
            </a:r>
            <a:r>
              <a:rPr lang="sr-Latn-RS" sz="2600" dirty="0" smtClean="0">
                <a:cs typeface="Times New Roman" panose="02020603050405020304" pitchFamily="18" charset="0"/>
              </a:rPr>
              <a:t>risk </a:t>
            </a:r>
            <a:r>
              <a:rPr lang="en" sz="2600" dirty="0" smtClean="0">
                <a:cs typeface="Times New Roman" panose="02020603050405020304" pitchFamily="18" charset="0"/>
              </a:rPr>
              <a:t>factors</a:t>
            </a:r>
            <a:r>
              <a:rPr lang="sr-Latn-RS" sz="2600" dirty="0" smtClean="0">
                <a:cs typeface="Times New Roman" panose="02020603050405020304" pitchFamily="18" charset="0"/>
              </a:rPr>
              <a:t> f</a:t>
            </a:r>
            <a:r>
              <a:rPr lang="en" sz="2600" dirty="0" smtClean="0">
                <a:cs typeface="Times New Roman" panose="02020603050405020304" pitchFamily="18" charset="0"/>
              </a:rPr>
              <a:t>or </a:t>
            </a:r>
            <a:r>
              <a:rPr lang="sr-Latn-RS" sz="2600" dirty="0" smtClean="0">
                <a:cs typeface="Times New Roman" panose="02020603050405020304" pitchFamily="18" charset="0"/>
              </a:rPr>
              <a:t>MDR</a:t>
            </a:r>
            <a:r>
              <a:rPr lang="en" sz="2600" dirty="0" smtClean="0">
                <a:cs typeface="Times New Roman" panose="02020603050405020304" pitchFamily="18" charset="0"/>
              </a:rPr>
              <a:t> pathogens</a:t>
            </a:r>
            <a:endParaRPr lang="sr-Latn-CS" sz="2600" dirty="0">
              <a:cs typeface="Times New Roman" panose="02020603050405020304" pitchFamily="18" charset="0"/>
            </a:endParaRPr>
          </a:p>
          <a:p>
            <a:pPr eaLnBrk="1" hangingPunct="1"/>
            <a:r>
              <a:rPr lang="sr-Latn-CS" sz="2600" dirty="0" smtClean="0">
                <a:cs typeface="Times New Roman" panose="02020603050405020304" pitchFamily="18" charset="0"/>
              </a:rPr>
              <a:t>All pneumonia which appeared</a:t>
            </a:r>
            <a:r>
              <a:rPr lang="en" sz="2600" dirty="0" smtClean="0">
                <a:cs typeface="Times New Roman" panose="02020603050405020304" pitchFamily="18" charset="0"/>
              </a:rPr>
              <a:t> </a:t>
            </a:r>
            <a:r>
              <a:rPr lang="sr-Latn-RS" sz="2600" dirty="0" smtClean="0">
                <a:cs typeface="Times New Roman" panose="02020603050405020304" pitchFamily="18" charset="0"/>
              </a:rPr>
              <a:t>in </a:t>
            </a:r>
            <a:r>
              <a:rPr lang="en" sz="2600" dirty="0" smtClean="0">
                <a:cs typeface="Times New Roman" panose="02020603050405020304" pitchFamily="18" charset="0"/>
              </a:rPr>
              <a:t>intens</a:t>
            </a:r>
            <a:r>
              <a:rPr lang="sr-Latn-RS" sz="2600" dirty="0" smtClean="0">
                <a:cs typeface="Times New Roman" panose="02020603050405020304" pitchFamily="18" charset="0"/>
              </a:rPr>
              <a:t>iv</a:t>
            </a:r>
            <a:r>
              <a:rPr lang="en" sz="2600" dirty="0" smtClean="0">
                <a:cs typeface="Times New Roman" panose="02020603050405020304" pitchFamily="18" charset="0"/>
              </a:rPr>
              <a:t>e care </a:t>
            </a:r>
            <a:r>
              <a:rPr lang="sr-Latn-RS" sz="2600" dirty="0" smtClean="0">
                <a:cs typeface="Times New Roman" panose="02020603050405020304" pitchFamily="18" charset="0"/>
              </a:rPr>
              <a:t>unit are </a:t>
            </a:r>
            <a:r>
              <a:rPr lang="en" sz="2600" dirty="0" smtClean="0">
                <a:cs typeface="Times New Roman" panose="02020603050405020304" pitchFamily="18" charset="0"/>
              </a:rPr>
              <a:t>classif</a:t>
            </a:r>
            <a:r>
              <a:rPr lang="sr-Latn-RS" sz="2600" dirty="0" smtClean="0">
                <a:cs typeface="Times New Roman" panose="02020603050405020304" pitchFamily="18" charset="0"/>
              </a:rPr>
              <a:t>ied as </a:t>
            </a:r>
            <a:r>
              <a:rPr lang="en" sz="2600" dirty="0" smtClean="0">
                <a:cs typeface="Times New Roman" panose="02020603050405020304" pitchFamily="18" charset="0"/>
              </a:rPr>
              <a:t>difficult</a:t>
            </a:r>
            <a:endParaRPr lang="sr-Latn-CS" sz="26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600" dirty="0" smtClean="0">
                <a:cs typeface="Times New Roman" panose="02020603050405020304" pitchFamily="18" charset="0"/>
              </a:rPr>
              <a:t>Antimicrobial medicines </a:t>
            </a:r>
            <a:r>
              <a:rPr lang="sr-Latn-RS" sz="2600" dirty="0" smtClean="0">
                <a:cs typeface="Times New Roman" panose="02020603050405020304" pitchFamily="18" charset="0"/>
              </a:rPr>
              <a:t>should be </a:t>
            </a:r>
            <a:r>
              <a:rPr lang="en" sz="2600" dirty="0" smtClean="0">
                <a:cs typeface="Times New Roman" panose="02020603050405020304" pitchFamily="18" charset="0"/>
              </a:rPr>
              <a:t>adapt</a:t>
            </a:r>
            <a:r>
              <a:rPr lang="sr-Latn-RS" sz="2600" dirty="0" smtClean="0">
                <a:cs typeface="Times New Roman" panose="02020603050405020304" pitchFamily="18" charset="0"/>
              </a:rPr>
              <a:t>ed</a:t>
            </a:r>
            <a:r>
              <a:rPr lang="en" sz="2600" dirty="0" smtClean="0">
                <a:cs typeface="Times New Roman" panose="02020603050405020304" pitchFamily="18" charset="0"/>
              </a:rPr>
              <a:t> to local model</a:t>
            </a:r>
            <a:r>
              <a:rPr lang="sr-Latn-RS" sz="2600" dirty="0" smtClean="0">
                <a:cs typeface="Times New Roman" panose="02020603050405020304" pitchFamily="18" charset="0"/>
              </a:rPr>
              <a:t> of</a:t>
            </a:r>
            <a:r>
              <a:rPr lang="en" sz="2600" dirty="0" smtClean="0">
                <a:cs typeface="Times New Roman" panose="02020603050405020304" pitchFamily="18" charset="0"/>
              </a:rPr>
              <a:t> resistance </a:t>
            </a:r>
            <a:r>
              <a:rPr lang="sr-Latn-RS" sz="2600" dirty="0" smtClean="0">
                <a:cs typeface="Times New Roman" panose="02020603050405020304" pitchFamily="18" charset="0"/>
              </a:rPr>
              <a:t>to </a:t>
            </a:r>
            <a:r>
              <a:rPr lang="en" sz="2600" dirty="0" smtClean="0">
                <a:cs typeface="Times New Roman" panose="02020603050405020304" pitchFamily="18" charset="0"/>
              </a:rPr>
              <a:t>antibiotics</a:t>
            </a:r>
            <a:endParaRPr lang="en-US" sz="2600" dirty="0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Grp="1" noChangeArrowheads="1"/>
          </p:cNvSpPr>
          <p:nvPr>
            <p:ph type="title"/>
          </p:nvPr>
        </p:nvSpPr>
        <p:spPr>
          <a:xfrm>
            <a:off x="565150" y="601663"/>
            <a:ext cx="9207500" cy="105251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3200" dirty="0" smtClean="0">
                <a:solidFill>
                  <a:schemeClr val="accent1"/>
                </a:solidFill>
                <a:effectLst/>
              </a:rPr>
              <a:t>ALGORITHM FOR DIAGNOSIS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AND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 THERAPY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 OF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 HOSPITAL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ACQUIRED 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PNEUMONIA</a:t>
            </a:r>
            <a:endParaRPr lang="en-US" sz="32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3077708" y="1676401"/>
            <a:ext cx="3549370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" sz="2000" b="1">
                <a:latin typeface="Arial" charset="0"/>
              </a:rPr>
              <a:t>HOSPITAL PNEUMONIA</a:t>
            </a:r>
            <a:endParaRPr lang="en-US" sz="2000" b="1" dirty="0">
              <a:latin typeface="Arial" charset="0"/>
            </a:endParaRPr>
          </a:p>
        </p:txBody>
      </p:sp>
      <p:sp>
        <p:nvSpPr>
          <p:cNvPr id="138246" name="Text Box 6"/>
          <p:cNvSpPr txBox="1">
            <a:spLocks noChangeArrowheads="1"/>
          </p:cNvSpPr>
          <p:nvPr/>
        </p:nvSpPr>
        <p:spPr bwMode="auto">
          <a:xfrm>
            <a:off x="1439863" y="2551113"/>
            <a:ext cx="40465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/>
          </a:p>
        </p:txBody>
      </p:sp>
      <p:sp>
        <p:nvSpPr>
          <p:cNvPr id="31749" name="Text Box 7"/>
          <p:cNvSpPr txBox="1">
            <a:spLocks noChangeArrowheads="1"/>
          </p:cNvSpPr>
          <p:nvPr/>
        </p:nvSpPr>
        <p:spPr bwMode="auto">
          <a:xfrm>
            <a:off x="1427928" y="2449514"/>
            <a:ext cx="6704272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" sz="2000" b="1">
                <a:latin typeface="Arial" charset="0"/>
              </a:rPr>
              <a:t>TAKE SPUTUM OR FIBER ASPIRATE FOR CULTURE</a:t>
            </a:r>
            <a:endParaRPr lang="en-US" sz="2000" b="1">
              <a:latin typeface="Arial" charset="0"/>
            </a:endParaRPr>
          </a:p>
        </p:txBody>
      </p:sp>
      <p:sp>
        <p:nvSpPr>
          <p:cNvPr id="31750" name="Text Box 8"/>
          <p:cNvSpPr txBox="1">
            <a:spLocks noChangeArrowheads="1"/>
          </p:cNvSpPr>
          <p:nvPr/>
        </p:nvSpPr>
        <p:spPr bwMode="auto">
          <a:xfrm>
            <a:off x="1299949" y="3352801"/>
            <a:ext cx="6885219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" sz="2000" b="1">
                <a:latin typeface="Arial" charset="0"/>
              </a:rPr>
              <a:t>BEGIN EMPIRICAL ANTIMICROBIAL THERAPY</a:t>
            </a:r>
            <a:endParaRPr lang="en-US" sz="2000" b="1">
              <a:latin typeface="Arial" charset="0"/>
            </a:endParaRPr>
          </a:p>
        </p:txBody>
      </p:sp>
      <p:sp>
        <p:nvSpPr>
          <p:cNvPr id="31751" name="Text Box 9"/>
          <p:cNvSpPr txBox="1">
            <a:spLocks noChangeArrowheads="1"/>
          </p:cNvSpPr>
          <p:nvPr/>
        </p:nvSpPr>
        <p:spPr bwMode="auto">
          <a:xfrm>
            <a:off x="565150" y="4191001"/>
            <a:ext cx="9101364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" sz="2000" b="1" dirty="0">
                <a:latin typeface="Arial" charset="0"/>
              </a:rPr>
              <a:t>2. AND 3. DAYS CHECK CULTURE </a:t>
            </a:r>
            <a:r>
              <a:rPr lang="sr-Latn-RS" sz="2000" b="1" dirty="0" smtClean="0">
                <a:latin typeface="Arial" charset="0"/>
              </a:rPr>
              <a:t>AND</a:t>
            </a:r>
            <a:r>
              <a:rPr lang="en" sz="2000" b="1" dirty="0" smtClean="0">
                <a:latin typeface="Arial" charset="0"/>
              </a:rPr>
              <a:t> </a:t>
            </a:r>
            <a:r>
              <a:rPr lang="en" sz="2000" b="1" dirty="0">
                <a:latin typeface="Arial" charset="0"/>
              </a:rPr>
              <a:t>EVALUATE CLINICAL </a:t>
            </a:r>
            <a:r>
              <a:rPr lang="en" sz="2000" b="1" dirty="0" smtClean="0">
                <a:latin typeface="Arial" charset="0"/>
              </a:rPr>
              <a:t>R</a:t>
            </a:r>
            <a:r>
              <a:rPr lang="sr-Latn-RS" sz="2000" b="1" dirty="0" smtClean="0">
                <a:latin typeface="Arial" charset="0"/>
              </a:rPr>
              <a:t>ESPONSE</a:t>
            </a:r>
            <a:endParaRPr lang="en-US" sz="2000" b="1" dirty="0">
              <a:latin typeface="Arial" charset="0"/>
            </a:endParaRPr>
          </a:p>
        </p:txBody>
      </p:sp>
      <p:sp>
        <p:nvSpPr>
          <p:cNvPr id="31752" name="Text Box 10"/>
          <p:cNvSpPr txBox="1">
            <a:spLocks noChangeArrowheads="1"/>
          </p:cNvSpPr>
          <p:nvPr/>
        </p:nvSpPr>
        <p:spPr bwMode="auto">
          <a:xfrm>
            <a:off x="2477966" y="5181601"/>
            <a:ext cx="4916732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" sz="2000" b="1" dirty="0">
                <a:latin typeface="Arial" charset="0"/>
              </a:rPr>
              <a:t>CLINICAL IMPROVEMENT FOR 48-72 h</a:t>
            </a:r>
          </a:p>
        </p:txBody>
      </p:sp>
      <p:sp>
        <p:nvSpPr>
          <p:cNvPr id="138259" name="Line 11"/>
          <p:cNvSpPr>
            <a:spLocks noChangeShapeType="1"/>
          </p:cNvSpPr>
          <p:nvPr/>
        </p:nvSpPr>
        <p:spPr bwMode="auto">
          <a:xfrm>
            <a:off x="4800600" y="2133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138260" name="Line 12"/>
          <p:cNvSpPr>
            <a:spLocks noChangeShapeType="1"/>
          </p:cNvSpPr>
          <p:nvPr/>
        </p:nvSpPr>
        <p:spPr bwMode="auto">
          <a:xfrm>
            <a:off x="4800600" y="28956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138261" name="Line 13"/>
          <p:cNvSpPr>
            <a:spLocks noChangeShapeType="1"/>
          </p:cNvSpPr>
          <p:nvPr/>
        </p:nvSpPr>
        <p:spPr bwMode="auto">
          <a:xfrm>
            <a:off x="4800600" y="3733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138262" name="Line 14"/>
          <p:cNvSpPr>
            <a:spLocks noChangeShapeType="1"/>
          </p:cNvSpPr>
          <p:nvPr/>
        </p:nvSpPr>
        <p:spPr bwMode="auto">
          <a:xfrm>
            <a:off x="4800600" y="46482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9888" y="358775"/>
            <a:ext cx="9502775" cy="1112838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en" sz="3200" dirty="0" smtClean="0">
                <a:solidFill>
                  <a:schemeClr val="accent1"/>
                </a:solidFill>
                <a:effectLst/>
              </a:rPr>
              <a:t>Empirical therapy - early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onset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, without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risk 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factors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 f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or MDR,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regardless the degree of severity</a:t>
            </a:r>
            <a:endParaRPr lang="en-US" sz="32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9415463" cy="4713288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" b="1" dirty="0" smtClean="0">
                <a:solidFill>
                  <a:schemeClr val="accent4"/>
                </a:solidFill>
              </a:rPr>
              <a:t>Potential pathogen                           </a:t>
            </a:r>
            <a:r>
              <a:rPr lang="sr-Latn-RS" b="1" dirty="0" smtClean="0">
                <a:solidFill>
                  <a:schemeClr val="accent4"/>
                </a:solidFill>
              </a:rPr>
              <a:t>          </a:t>
            </a:r>
            <a:r>
              <a:rPr lang="en" b="1" dirty="0" smtClean="0">
                <a:solidFill>
                  <a:schemeClr val="accent4"/>
                </a:solidFill>
              </a:rPr>
              <a:t>Antibiotic</a:t>
            </a:r>
            <a:endParaRPr lang="sl-SI" b="1" dirty="0" smtClean="0">
              <a:solidFill>
                <a:schemeClr val="accent4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>
                <a:solidFill>
                  <a:schemeClr val="tx2"/>
                </a:solidFill>
              </a:rPr>
              <a:t>S. pneumoniae                                </a:t>
            </a:r>
            <a:r>
              <a:rPr lang="sr-Latn-RS" dirty="0" smtClean="0">
                <a:solidFill>
                  <a:schemeClr val="tx2"/>
                </a:solidFill>
              </a:rPr>
              <a:t>                  </a:t>
            </a:r>
            <a:r>
              <a:rPr lang="en" dirty="0" smtClean="0">
                <a:solidFill>
                  <a:schemeClr val="tx2"/>
                </a:solidFill>
              </a:rPr>
              <a:t>Ceftriaxone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>
                <a:solidFill>
                  <a:schemeClr val="tx2"/>
                </a:solidFill>
              </a:rPr>
              <a:t>H. influenzae                                </a:t>
            </a:r>
            <a:r>
              <a:rPr lang="sr-Latn-RS" dirty="0" smtClean="0">
                <a:solidFill>
                  <a:schemeClr val="tx2"/>
                </a:solidFill>
              </a:rPr>
              <a:t>                               </a:t>
            </a:r>
            <a:r>
              <a:rPr lang="en" dirty="0" smtClean="0">
                <a:solidFill>
                  <a:schemeClr val="tx2"/>
                </a:solidFill>
              </a:rPr>
              <a:t>or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>
                <a:solidFill>
                  <a:schemeClr val="tx2"/>
                </a:solidFill>
              </a:rPr>
              <a:t>Methicillin sen</a:t>
            </a:r>
            <a:r>
              <a:rPr lang="sr-Latn-RS" dirty="0" smtClean="0">
                <a:solidFill>
                  <a:schemeClr val="tx2"/>
                </a:solidFill>
              </a:rPr>
              <a:t>sitive</a:t>
            </a:r>
            <a:r>
              <a:rPr lang="en" dirty="0" smtClean="0">
                <a:solidFill>
                  <a:schemeClr val="tx2"/>
                </a:solidFill>
              </a:rPr>
              <a:t> S. aureus                  Levofloxacin or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>
                <a:solidFill>
                  <a:schemeClr val="tx2"/>
                </a:solidFill>
              </a:rPr>
              <a:t>                                                                              Moxifloxacin or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>
                <a:solidFill>
                  <a:schemeClr val="tx2"/>
                </a:solidFill>
              </a:rPr>
              <a:t>Gram-negative bacilli                          </a:t>
            </a:r>
            <a:r>
              <a:rPr lang="sr-Latn-RS" dirty="0" smtClean="0">
                <a:solidFill>
                  <a:schemeClr val="tx2"/>
                </a:solidFill>
              </a:rPr>
              <a:t>           </a:t>
            </a:r>
            <a:r>
              <a:rPr lang="en" dirty="0" smtClean="0">
                <a:solidFill>
                  <a:schemeClr val="tx2"/>
                </a:solidFill>
              </a:rPr>
              <a:t>Ciprofloxacin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>
                <a:solidFill>
                  <a:schemeClr val="tx2"/>
                </a:solidFill>
              </a:rPr>
              <a:t>(E.</a:t>
            </a:r>
            <a:r>
              <a:rPr lang="sr-Latn-RS" dirty="0" smtClean="0">
                <a:solidFill>
                  <a:schemeClr val="tx2"/>
                </a:solidFill>
              </a:rPr>
              <a:t> </a:t>
            </a:r>
            <a:r>
              <a:rPr lang="en" dirty="0" smtClean="0">
                <a:solidFill>
                  <a:schemeClr val="tx2"/>
                </a:solidFill>
              </a:rPr>
              <a:t>coli, Klebsiella pneum.                     </a:t>
            </a:r>
            <a:r>
              <a:rPr lang="sr-Latn-RS" dirty="0" smtClean="0">
                <a:solidFill>
                  <a:schemeClr val="tx2"/>
                </a:solidFill>
              </a:rPr>
              <a:t>             </a:t>
            </a:r>
            <a:r>
              <a:rPr lang="en" dirty="0" smtClean="0">
                <a:solidFill>
                  <a:schemeClr val="tx2"/>
                </a:solidFill>
              </a:rPr>
              <a:t>   or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>
                <a:solidFill>
                  <a:schemeClr val="tx2"/>
                </a:solidFill>
              </a:rPr>
              <a:t>Enterobacter, Proteus                   </a:t>
            </a:r>
            <a:r>
              <a:rPr lang="sr-Latn-RS" dirty="0" smtClean="0">
                <a:solidFill>
                  <a:schemeClr val="tx2"/>
                </a:solidFill>
              </a:rPr>
              <a:t>     </a:t>
            </a:r>
            <a:r>
              <a:rPr lang="en" dirty="0" smtClean="0">
                <a:solidFill>
                  <a:schemeClr val="tx2"/>
                </a:solidFill>
              </a:rPr>
              <a:t> Aminopenic./sulbactam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>
                <a:solidFill>
                  <a:schemeClr val="tx2"/>
                </a:solidFill>
              </a:rPr>
              <a:t>Serratia marescens)                             </a:t>
            </a:r>
            <a:r>
              <a:rPr lang="sr-Latn-RS" dirty="0" smtClean="0">
                <a:solidFill>
                  <a:schemeClr val="tx2"/>
                </a:solidFill>
              </a:rPr>
              <a:t>                  </a:t>
            </a:r>
            <a:r>
              <a:rPr lang="en" dirty="0" smtClean="0">
                <a:solidFill>
                  <a:schemeClr val="tx2"/>
                </a:solidFill>
              </a:rPr>
              <a:t> or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>
                <a:solidFill>
                  <a:schemeClr val="tx2"/>
                </a:solidFill>
              </a:rPr>
              <a:t>                                                                         </a:t>
            </a:r>
            <a:r>
              <a:rPr lang="sr-Latn-RS" dirty="0" smtClean="0">
                <a:solidFill>
                  <a:schemeClr val="tx2"/>
                </a:solidFill>
              </a:rPr>
              <a:t>        </a:t>
            </a:r>
            <a:r>
              <a:rPr lang="en" dirty="0" smtClean="0">
                <a:solidFill>
                  <a:schemeClr val="tx2"/>
                </a:solidFill>
              </a:rPr>
              <a:t> Ertapenem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" y="557213"/>
            <a:ext cx="9207500" cy="105092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3200" dirty="0" smtClean="0">
                <a:solidFill>
                  <a:schemeClr val="accent1"/>
                </a:solidFill>
                <a:effectLst/>
              </a:rPr>
              <a:t>Empirical </a:t>
            </a:r>
            <a:r>
              <a:rPr lang="en" sz="3200" dirty="0">
                <a:solidFill>
                  <a:schemeClr val="accent1"/>
                </a:solidFill>
                <a:effectLst/>
              </a:rPr>
              <a:t>therapy -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late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 </a:t>
            </a:r>
            <a:r>
              <a:rPr lang="sr-Latn-RS" sz="3200" dirty="0">
                <a:solidFill>
                  <a:schemeClr val="accent1"/>
                </a:solidFill>
                <a:effectLst/>
              </a:rPr>
              <a:t>onset</a:t>
            </a:r>
            <a:r>
              <a:rPr lang="en" sz="3200" dirty="0">
                <a:solidFill>
                  <a:schemeClr val="accent1"/>
                </a:solidFill>
                <a:effectLst/>
              </a:rPr>
              <a:t>,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or with risk 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factors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 </a:t>
            </a:r>
            <a:r>
              <a:rPr lang="sr-Latn-RS" sz="3200" dirty="0">
                <a:solidFill>
                  <a:schemeClr val="accent1"/>
                </a:solidFill>
                <a:effectLst/>
              </a:rPr>
              <a:t>f</a:t>
            </a:r>
            <a:r>
              <a:rPr lang="en" sz="3200" dirty="0">
                <a:solidFill>
                  <a:schemeClr val="accent1"/>
                </a:solidFill>
                <a:effectLst/>
              </a:rPr>
              <a:t>or MDR, </a:t>
            </a:r>
            <a:r>
              <a:rPr lang="sr-Latn-RS" sz="3200" dirty="0">
                <a:solidFill>
                  <a:schemeClr val="accent1"/>
                </a:solidFill>
                <a:effectLst/>
              </a:rPr>
              <a:t>regardless the degree of severity</a:t>
            </a:r>
            <a:endParaRPr lang="en-US" sz="32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5150" y="1600200"/>
            <a:ext cx="9207500" cy="4864100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None/>
              <a:defRPr/>
            </a:pPr>
            <a:r>
              <a:rPr lang="en" sz="2000" b="1" dirty="0" smtClean="0">
                <a:solidFill>
                  <a:schemeClr val="accent4"/>
                </a:solidFill>
              </a:rPr>
              <a:t>Potential pathogens                                                           </a:t>
            </a:r>
            <a:r>
              <a:rPr lang="sr-Latn-RS" sz="2000" b="1" dirty="0" smtClean="0">
                <a:solidFill>
                  <a:schemeClr val="accent4"/>
                </a:solidFill>
              </a:rPr>
              <a:t>                    </a:t>
            </a:r>
            <a:r>
              <a:rPr lang="en" sz="2000" b="1" dirty="0" smtClean="0">
                <a:solidFill>
                  <a:schemeClr val="accent4"/>
                </a:solidFill>
              </a:rPr>
              <a:t>  Antibiotic</a:t>
            </a:r>
            <a:endParaRPr lang="sl-SI" sz="2000" b="1" dirty="0" smtClean="0">
              <a:solidFill>
                <a:schemeClr val="accent4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1800" dirty="0"/>
              <a:t> </a:t>
            </a:r>
            <a:r>
              <a:rPr lang="en" sz="1800" dirty="0" smtClean="0"/>
              <a:t>Previous +                                                      </a:t>
            </a:r>
            <a:r>
              <a:rPr lang="sr-Latn-RS" sz="1800" dirty="0" smtClean="0"/>
              <a:t>                                     </a:t>
            </a:r>
            <a:r>
              <a:rPr lang="en" sz="1800" dirty="0" smtClean="0"/>
              <a:t>Antipseudomonas cephalosporins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1800" dirty="0" smtClean="0"/>
              <a:t>                                                                                                                       </a:t>
            </a:r>
            <a:r>
              <a:rPr lang="sr-Latn-RS" sz="1800" dirty="0" smtClean="0"/>
              <a:t>    </a:t>
            </a:r>
            <a:r>
              <a:rPr lang="en" sz="1800" dirty="0" smtClean="0"/>
              <a:t>(Cefepime, Ceftazidime)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1800" dirty="0" smtClean="0"/>
              <a:t>      Pseudomonas                                                         </a:t>
            </a:r>
            <a:r>
              <a:rPr lang="sr-Latn-RS" sz="1800" dirty="0" smtClean="0"/>
              <a:t>                                                        </a:t>
            </a:r>
            <a:r>
              <a:rPr lang="en" sz="1800" dirty="0" smtClean="0"/>
              <a:t>or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1800" dirty="0" smtClean="0"/>
              <a:t>         aeruginosa                                               </a:t>
            </a:r>
            <a:r>
              <a:rPr lang="sr-Latn-RS" sz="1800" dirty="0" smtClean="0"/>
              <a:t>                                      </a:t>
            </a:r>
            <a:r>
              <a:rPr lang="en" sz="1800" dirty="0" smtClean="0"/>
              <a:t>Antipseudomonas carbapenem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1800" dirty="0" smtClean="0"/>
              <a:t>                                                                                                                      (</a:t>
            </a:r>
            <a:r>
              <a:rPr lang="sr-Latn-RS" sz="1800" dirty="0" smtClean="0"/>
              <a:t>a</a:t>
            </a:r>
            <a:r>
              <a:rPr lang="en" sz="1800" dirty="0" smtClean="0"/>
              <a:t>nd </a:t>
            </a:r>
            <a:r>
              <a:rPr lang="sr-Latn-RS" sz="1800" dirty="0" smtClean="0"/>
              <a:t>Im</a:t>
            </a:r>
            <a:r>
              <a:rPr lang="en" sz="1800" dirty="0" smtClean="0"/>
              <a:t>ipenem or Meropenem)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1800" dirty="0" smtClean="0"/>
              <a:t>  Klebsiella pneum.                                                       </a:t>
            </a:r>
            <a:r>
              <a:rPr lang="sr-Latn-RS" sz="1800" dirty="0" smtClean="0"/>
              <a:t>                                                      </a:t>
            </a:r>
            <a:r>
              <a:rPr lang="en" sz="1800" dirty="0" smtClean="0"/>
              <a:t>or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1800" dirty="0" smtClean="0"/>
              <a:t>  </a:t>
            </a:r>
            <a:r>
              <a:rPr lang="sr-Latn-RS" sz="1800" dirty="0" smtClean="0"/>
              <a:t> A</a:t>
            </a:r>
            <a:r>
              <a:rPr lang="en" sz="1800" dirty="0" smtClean="0"/>
              <a:t>cinetobacter sp.                                                </a:t>
            </a:r>
            <a:r>
              <a:rPr lang="sr-Latn-RS" sz="1800" dirty="0" smtClean="0"/>
              <a:t>                                  </a:t>
            </a:r>
            <a:r>
              <a:rPr lang="en" sz="1800" dirty="0" smtClean="0"/>
              <a:t>Beta lactam/beta lact.inh.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1800" dirty="0" smtClean="0"/>
              <a:t>                                                                                                                      </a:t>
            </a:r>
            <a:r>
              <a:rPr lang="sr-Latn-RS" sz="1800" dirty="0" smtClean="0"/>
              <a:t>     </a:t>
            </a:r>
            <a:r>
              <a:rPr lang="en" sz="1800" dirty="0" smtClean="0"/>
              <a:t>(Piperacillin/tazobactam)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1800" dirty="0" smtClean="0"/>
              <a:t>                                                                                                                                   </a:t>
            </a:r>
            <a:r>
              <a:rPr lang="sr-Latn-RS" sz="1800" dirty="0" smtClean="0"/>
              <a:t> </a:t>
            </a:r>
            <a:r>
              <a:rPr lang="en" sz="1800" dirty="0" smtClean="0"/>
              <a:t>  </a:t>
            </a:r>
            <a:r>
              <a:rPr lang="sr-Latn-RS" sz="1800" dirty="0" smtClean="0"/>
              <a:t>     </a:t>
            </a:r>
            <a:r>
              <a:rPr lang="en" sz="1800" dirty="0" smtClean="0"/>
              <a:t>      plus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1800" dirty="0" smtClean="0"/>
              <a:t>                                                                                                                       </a:t>
            </a:r>
            <a:r>
              <a:rPr lang="sr-Latn-RS" sz="1800" dirty="0" smtClean="0"/>
              <a:t>  </a:t>
            </a:r>
            <a:r>
              <a:rPr lang="en" sz="1800" dirty="0" smtClean="0"/>
              <a:t>Antipseudomonas quinolone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1800" dirty="0" smtClean="0"/>
              <a:t>                                                                                                                       </a:t>
            </a:r>
            <a:r>
              <a:rPr lang="sr-Latn-RS" sz="1800" dirty="0" smtClean="0"/>
              <a:t>   </a:t>
            </a:r>
            <a:r>
              <a:rPr lang="en" sz="1800" dirty="0" smtClean="0"/>
              <a:t>(ciprofloxacin, levofloxacin)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1800" dirty="0" smtClean="0"/>
              <a:t>                                                                                                                          </a:t>
            </a:r>
            <a:r>
              <a:rPr lang="sr-Latn-RS" sz="1800" dirty="0" smtClean="0"/>
              <a:t>         </a:t>
            </a:r>
            <a:r>
              <a:rPr lang="en" sz="1800" dirty="0" smtClean="0"/>
              <a:t>                or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1800" dirty="0" smtClean="0"/>
              <a:t>                                                                                                           </a:t>
            </a:r>
            <a:r>
              <a:rPr lang="sr-Latn-RS" sz="1800" dirty="0" smtClean="0"/>
              <a:t>   </a:t>
            </a:r>
            <a:r>
              <a:rPr lang="en" sz="1800" dirty="0" smtClean="0"/>
              <a:t>Aminoglycoside (Amikacin, gentamycin)        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1800" dirty="0" smtClean="0"/>
              <a:t>                                                                                                                                             </a:t>
            </a:r>
            <a:r>
              <a:rPr lang="sr-Latn-RS" sz="1800" dirty="0" smtClean="0"/>
              <a:t>    </a:t>
            </a:r>
            <a:r>
              <a:rPr lang="en" sz="1800" dirty="0" smtClean="0"/>
              <a:t>plus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1800" dirty="0" smtClean="0"/>
              <a:t>                                                                                                                         Linezolid or Vancomycin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sz="1800" dirty="0" smtClean="0"/>
              <a:t>                                           </a:t>
            </a:r>
            <a:endParaRPr lang="en-US" sz="1800" dirty="0" smtClean="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28600"/>
            <a:ext cx="8763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43300" y="2514600"/>
            <a:ext cx="5715000" cy="4114800"/>
          </a:xfrm>
          <a:noFill/>
        </p:spPr>
        <p:txBody>
          <a:bodyPr lIns="92075" tIns="46038" rIns="92075" bIns="46038"/>
          <a:lstStyle/>
          <a:p>
            <a:pPr marL="346075" indent="-346075" eaLnBrk="1" hangingPunct="1">
              <a:lnSpc>
                <a:spcPct val="75000"/>
              </a:lnSpc>
              <a:spcBef>
                <a:spcPct val="0"/>
              </a:spcBef>
              <a:spcAft>
                <a:spcPct val="5000"/>
              </a:spcAft>
              <a:buFont typeface="Wingdings" panose="05000000000000000000" pitchFamily="2" charset="2"/>
              <a:buNone/>
            </a:pPr>
            <a:r>
              <a:rPr lang="en" sz="2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sr-Latn-RS" sz="2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en" sz="3200" b="1" dirty="0" smtClean="0">
                <a:solidFill>
                  <a:srgbClr val="000000"/>
                </a:solidFill>
              </a:rPr>
              <a:t>ASPIRATION</a:t>
            </a:r>
          </a:p>
          <a:p>
            <a:pPr marL="346075" indent="-346075" eaLnBrk="1" hangingPunct="1">
              <a:lnSpc>
                <a:spcPct val="75000"/>
              </a:lnSpc>
              <a:spcBef>
                <a:spcPct val="0"/>
              </a:spcBef>
              <a:spcAft>
                <a:spcPct val="5000"/>
              </a:spcAft>
              <a:buFont typeface="Wingdings" panose="05000000000000000000" pitchFamily="2" charset="2"/>
              <a:buNone/>
            </a:pPr>
            <a:endParaRPr lang="en-US" sz="3200" b="1" dirty="0" smtClean="0">
              <a:solidFill>
                <a:srgbClr val="000000"/>
              </a:solidFill>
            </a:endParaRPr>
          </a:p>
          <a:p>
            <a:pPr marL="346075" indent="-346075" eaLnBrk="1" hangingPunct="1">
              <a:lnSpc>
                <a:spcPct val="75000"/>
              </a:lnSpc>
              <a:spcBef>
                <a:spcPct val="0"/>
              </a:spcBef>
              <a:spcAft>
                <a:spcPct val="5000"/>
              </a:spcAft>
              <a:buFont typeface="Wingdings" panose="05000000000000000000" pitchFamily="2" charset="2"/>
              <a:buChar char="§"/>
            </a:pPr>
            <a:endParaRPr lang="en-US" sz="3200" b="1" dirty="0" smtClean="0">
              <a:solidFill>
                <a:srgbClr val="000000"/>
              </a:solidFill>
            </a:endParaRPr>
          </a:p>
          <a:p>
            <a:pPr marL="346075" indent="-346075" eaLnBrk="1" hangingPunct="1">
              <a:lnSpc>
                <a:spcPct val="75000"/>
              </a:lnSpc>
              <a:spcBef>
                <a:spcPct val="0"/>
              </a:spcBef>
              <a:spcAft>
                <a:spcPct val="5000"/>
              </a:spcAft>
              <a:buFont typeface="Wingdings" panose="05000000000000000000" pitchFamily="2" charset="2"/>
              <a:buNone/>
            </a:pPr>
            <a:r>
              <a:rPr lang="sr-Latn-RS" sz="3200" b="1" dirty="0" smtClean="0">
                <a:solidFill>
                  <a:srgbClr val="000000"/>
                </a:solidFill>
              </a:rPr>
              <a:t>            </a:t>
            </a:r>
            <a:r>
              <a:rPr lang="en" sz="3200" b="1" dirty="0" smtClean="0">
                <a:solidFill>
                  <a:srgbClr val="000000"/>
                </a:solidFill>
              </a:rPr>
              <a:t>COLONIZATION</a:t>
            </a:r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4786313" y="1066800"/>
            <a:ext cx="3114675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algn="ctr">
              <a:lnSpc>
                <a:spcPct val="75000"/>
              </a:lnSpc>
              <a:spcAft>
                <a:spcPct val="5000"/>
              </a:spcAft>
              <a:defRPr/>
            </a:pPr>
            <a:r>
              <a:rPr lang="en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Prevention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143365" name="Rectangle 6"/>
          <p:cNvSpPr>
            <a:spLocks noChangeArrowheads="1"/>
          </p:cNvSpPr>
          <p:nvPr/>
        </p:nvSpPr>
        <p:spPr bwMode="auto">
          <a:xfrm>
            <a:off x="4724400" y="6032500"/>
            <a:ext cx="55626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sz="1600" b="1" i="1">
                <a:latin typeface="Book Antiqua" panose="02040602050305030304" pitchFamily="18" charset="0"/>
              </a:rPr>
              <a:t>CDC Guideline for</a:t>
            </a:r>
          </a:p>
          <a:p>
            <a:pPr algn="ctr"/>
            <a:r>
              <a:rPr lang="en" sz="1600" b="1" i="1">
                <a:latin typeface="Book Antiqua" panose="02040602050305030304" pitchFamily="18" charset="0"/>
              </a:rPr>
              <a:t>Prevention of Healthcare Associated Pneumonias 2003</a:t>
            </a:r>
          </a:p>
          <a:p>
            <a:pPr algn="ctr"/>
            <a:r>
              <a:rPr lang="en" sz="1600" b="1" i="1">
                <a:latin typeface="Book Antiqua" panose="02040602050305030304" pitchFamily="18" charset="0"/>
              </a:rPr>
              <a:t>AACN Practice Alert for VAP, 2004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0688" y="401638"/>
            <a:ext cx="9455150" cy="1177925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z="4000" dirty="0" smtClean="0">
                <a:solidFill>
                  <a:schemeClr val="accent1"/>
                </a:solidFill>
                <a:effectLst/>
              </a:rPr>
              <a:t>Prevention </a:t>
            </a:r>
            <a:r>
              <a:rPr lang="sr-Latn-RS" sz="4000" dirty="0" smtClean="0">
                <a:solidFill>
                  <a:schemeClr val="accent1"/>
                </a:solidFill>
                <a:effectLst/>
              </a:rPr>
              <a:t>of </a:t>
            </a:r>
            <a:r>
              <a:rPr lang="en" sz="4000" dirty="0" smtClean="0">
                <a:solidFill>
                  <a:schemeClr val="accent1"/>
                </a:solidFill>
                <a:effectLst/>
              </a:rPr>
              <a:t>aspiration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4513" y="1984375"/>
            <a:ext cx="9207500" cy="2614613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dirty="0" smtClean="0"/>
              <a:t>Avoid tracheal intubation</a:t>
            </a:r>
            <a:endParaRPr lang="sr-Latn-CS" dirty="0" smtClean="0"/>
          </a:p>
          <a:p>
            <a:pPr eaLnBrk="1" hangingPunct="1"/>
            <a:r>
              <a:rPr lang="en" dirty="0" smtClean="0"/>
              <a:t>Mechanical ventilation a</a:t>
            </a:r>
            <a:r>
              <a:rPr lang="sr-Latn-RS" dirty="0" smtClean="0"/>
              <a:t>s short as possible</a:t>
            </a:r>
            <a:endParaRPr lang="sr-Latn-CS" dirty="0" smtClean="0"/>
          </a:p>
          <a:p>
            <a:pPr eaLnBrk="1" hangingPunct="1"/>
            <a:r>
              <a:rPr lang="en" dirty="0" smtClean="0"/>
              <a:t>Avoid transport </a:t>
            </a:r>
            <a:r>
              <a:rPr lang="sr-Latn-RS" dirty="0" smtClean="0"/>
              <a:t>of </a:t>
            </a:r>
            <a:r>
              <a:rPr lang="en" dirty="0" smtClean="0"/>
              <a:t>the patient</a:t>
            </a:r>
            <a:endParaRPr lang="sr-Latn-CS" dirty="0" smtClean="0"/>
          </a:p>
          <a:p>
            <a:pPr eaLnBrk="1" hangingPunct="1"/>
            <a:r>
              <a:rPr lang="en" dirty="0" smtClean="0"/>
              <a:t>Prevent accidental extubation</a:t>
            </a:r>
            <a:endParaRPr lang="sr-Latn-CS" dirty="0" smtClean="0"/>
          </a:p>
          <a:p>
            <a:pPr eaLnBrk="1" hangingPunct="1"/>
            <a:r>
              <a:rPr lang="en" dirty="0" smtClean="0"/>
              <a:t>Insist</a:t>
            </a:r>
            <a:r>
              <a:rPr lang="sr-Latn-RS" dirty="0" smtClean="0"/>
              <a:t> </a:t>
            </a:r>
            <a:r>
              <a:rPr lang="en" dirty="0" smtClean="0"/>
              <a:t>on the semi-recumbent position</a:t>
            </a:r>
            <a:endParaRPr lang="sr-Latn-CS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dirty="0" smtClean="0"/>
          </a:p>
          <a:p>
            <a:pPr eaLnBrk="1" hangingPunct="1"/>
            <a:endParaRPr lang="sr-Latn-CS" dirty="0" smtClean="0"/>
          </a:p>
          <a:p>
            <a:pPr eaLnBrk="1" hangingPunct="1"/>
            <a:endParaRPr lang="sr-Latn-CS" dirty="0" smtClean="0"/>
          </a:p>
          <a:p>
            <a:pPr eaLnBrk="1" hangingPunct="1"/>
            <a:endParaRPr lang="sr-Latn-C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Grp="1" noChangeArrowheads="1"/>
          </p:cNvSpPr>
          <p:nvPr>
            <p:ph type="title"/>
          </p:nvPr>
        </p:nvSpPr>
        <p:spPr>
          <a:xfrm>
            <a:off x="479425" y="276225"/>
            <a:ext cx="9434513" cy="1800225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RS" dirty="0" smtClean="0">
                <a:solidFill>
                  <a:schemeClr val="accent1"/>
                </a:solidFill>
                <a:effectLst/>
              </a:rPr>
              <a:t>Semi recumbent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 position, elevation at least 30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º except i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n case of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 medical contraindication</a:t>
            </a:r>
            <a:r>
              <a:rPr lang="en-US" dirty="0" smtClean="0">
                <a:solidFill>
                  <a:schemeClr val="accent1"/>
                </a:solidFill>
                <a:effectLst/>
              </a:rPr>
              <a:t/>
            </a:r>
            <a:br>
              <a:rPr lang="en-US" dirty="0" smtClean="0">
                <a:solidFill>
                  <a:schemeClr val="accent1"/>
                </a:solidFill>
                <a:effectLst/>
              </a:rPr>
            </a:br>
            <a:endParaRPr lang="en-US" dirty="0" smtClean="0">
              <a:solidFill>
                <a:schemeClr val="accent1"/>
              </a:solidFill>
              <a:effectLst/>
            </a:endParaRPr>
          </a:p>
        </p:txBody>
      </p:sp>
      <p:pic>
        <p:nvPicPr>
          <p:cNvPr id="146435" name="Picture 7" descr="Imagen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1600" y="1676400"/>
            <a:ext cx="7886700" cy="4495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382588"/>
            <a:ext cx="9505950" cy="847498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en" dirty="0" smtClean="0">
                <a:solidFill>
                  <a:schemeClr val="accent1"/>
                </a:solidFill>
                <a:effectLst/>
              </a:rPr>
              <a:t>Continuous removal </a:t>
            </a:r>
            <a:r>
              <a:rPr lang="sr-Latn-RS" dirty="0" smtClean="0">
                <a:solidFill>
                  <a:schemeClr val="accent1"/>
                </a:solidFill>
                <a:effectLst/>
              </a:rPr>
              <a:t>of 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subglottic secretions</a:t>
            </a:r>
            <a:endParaRPr lang="en-US" dirty="0" smtClean="0">
              <a:solidFill>
                <a:schemeClr val="accent1"/>
              </a:solidFill>
              <a:effectLst/>
            </a:endParaRPr>
          </a:p>
        </p:txBody>
      </p:sp>
      <p:pic>
        <p:nvPicPr>
          <p:cNvPr id="147459" name="Picture 3" descr="HiLo_Evac_Illustration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00300" y="1524000"/>
            <a:ext cx="6086475" cy="4592638"/>
          </a:xfrm>
          <a:noFill/>
        </p:spPr>
      </p:pic>
      <p:sp>
        <p:nvSpPr>
          <p:cNvPr id="147460" name="Rectangle 5"/>
          <p:cNvSpPr>
            <a:spLocks noChangeArrowheads="1"/>
          </p:cNvSpPr>
          <p:nvPr/>
        </p:nvSpPr>
        <p:spPr bwMode="auto">
          <a:xfrm>
            <a:off x="3943350" y="6118225"/>
            <a:ext cx="657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sz="1400" b="1" i="1">
                <a:latin typeface="Book Antiqua" panose="02040602050305030304" pitchFamily="18" charset="0"/>
              </a:rPr>
              <a:t>CDC Guideline for Prevention of Healthcare Associated Pneumonias 2003</a:t>
            </a:r>
          </a:p>
          <a:p>
            <a:pPr algn="ctr"/>
            <a:r>
              <a:rPr lang="en" sz="1400" b="1" i="1">
                <a:latin typeface="Book Antiqua" panose="02040602050305030304" pitchFamily="18" charset="0"/>
              </a:rPr>
              <a:t>Kollef et al, Chest 1999;116;1339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4650" y="398463"/>
            <a:ext cx="9518650" cy="1052512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z="4000" dirty="0" smtClean="0">
                <a:solidFill>
                  <a:schemeClr val="accent1"/>
                </a:solidFill>
                <a:effectLst/>
              </a:rPr>
              <a:t>Prevention of colonization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5150" y="1822450"/>
            <a:ext cx="9207500" cy="2795588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Avoid application </a:t>
            </a:r>
            <a:r>
              <a:rPr lang="sr-Latn-RS" dirty="0" smtClean="0">
                <a:cs typeface="Times New Roman" panose="02020603050405020304" pitchFamily="18" charset="0"/>
              </a:rPr>
              <a:t>of </a:t>
            </a:r>
            <a:r>
              <a:rPr lang="en" dirty="0" smtClean="0">
                <a:cs typeface="Times New Roman" panose="02020603050405020304" pitchFamily="18" charset="0"/>
              </a:rPr>
              <a:t>antibiotics and stress ulcer prophylaxis when not necessary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Parenteral use ant</a:t>
            </a:r>
            <a:r>
              <a:rPr lang="sr-Latn-RS" dirty="0" smtClean="0">
                <a:cs typeface="Times New Roman" panose="02020603050405020304" pitchFamily="18" charset="0"/>
              </a:rPr>
              <a:t>ibiotics as short as possible</a:t>
            </a:r>
            <a:endParaRPr lang="en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Avoid intubation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Adequate </a:t>
            </a:r>
            <a:r>
              <a:rPr lang="sr-Latn-RS" dirty="0" smtClean="0">
                <a:cs typeface="Times New Roman" panose="02020603050405020304" pitchFamily="18" charset="0"/>
              </a:rPr>
              <a:t>hand </a:t>
            </a:r>
            <a:r>
              <a:rPr lang="en" dirty="0" smtClean="0">
                <a:cs typeface="Times New Roman" panose="02020603050405020304" pitchFamily="18" charset="0"/>
              </a:rPr>
              <a:t>disinfection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endParaRPr lang="sr-Latn-CS" dirty="0" smtClean="0"/>
          </a:p>
          <a:p>
            <a:pPr eaLnBrk="1" hangingPunct="1"/>
            <a:endParaRPr lang="sr-Latn-C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536575"/>
            <a:ext cx="9258300" cy="11430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000" dirty="0" smtClean="0">
                <a:solidFill>
                  <a:schemeClr val="accent1"/>
                </a:solidFill>
                <a:effectLst/>
              </a:rPr>
              <a:t>Why are pneumonias important?</a:t>
            </a:r>
            <a:endParaRPr lang="en-US" sz="4000" dirty="0">
              <a:solidFill>
                <a:schemeClr val="accent1"/>
              </a:solidFill>
              <a:effectLst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0350" y="1789113"/>
            <a:ext cx="6400800" cy="4525962"/>
          </a:xfrm>
        </p:spPr>
        <p:txBody>
          <a:bodyPr/>
          <a:lstStyle/>
          <a:p>
            <a:pPr eaLnBrk="1" hangingPunct="1">
              <a:defRPr/>
            </a:pPr>
            <a:r>
              <a:rPr lang="en" sz="2400" dirty="0" smtClean="0">
                <a:cs typeface="Times New Roman" panose="02020603050405020304" pitchFamily="18" charset="0"/>
              </a:rPr>
              <a:t>On the the sixth place</a:t>
            </a:r>
            <a:r>
              <a:rPr lang="sr-Latn-RS" sz="2400" dirty="0" smtClean="0">
                <a:cs typeface="Times New Roman" panose="02020603050405020304" pitchFamily="18" charset="0"/>
              </a:rPr>
              <a:t> among</a:t>
            </a:r>
            <a:r>
              <a:rPr lang="en" sz="2400" dirty="0" smtClean="0">
                <a:cs typeface="Times New Roman" panose="02020603050405020304" pitchFamily="18" charset="0"/>
              </a:rPr>
              <a:t> leading causes </a:t>
            </a:r>
            <a:r>
              <a:rPr lang="sr-Latn-RS" sz="2400" dirty="0" smtClean="0">
                <a:cs typeface="Times New Roman" panose="02020603050405020304" pitchFamily="18" charset="0"/>
              </a:rPr>
              <a:t>of mortality worldwide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2400" dirty="0" smtClean="0">
                <a:cs typeface="Times New Roman" panose="02020603050405020304" pitchFamily="18" charset="0"/>
              </a:rPr>
              <a:t>One </a:t>
            </a:r>
            <a:r>
              <a:rPr lang="sr-Latn-RS" sz="2400" dirty="0" smtClean="0">
                <a:cs typeface="Times New Roman" panose="02020603050405020304" pitchFamily="18" charset="0"/>
              </a:rPr>
              <a:t>of</a:t>
            </a:r>
            <a:r>
              <a:rPr lang="en" sz="2400" dirty="0" smtClean="0">
                <a:cs typeface="Times New Roman" panose="02020603050405020304" pitchFamily="18" charset="0"/>
              </a:rPr>
              <a:t> the the most common infectious diseases</a:t>
            </a:r>
            <a:endParaRPr lang="sr-Cyrl-CS" sz="2400" dirty="0" smtClean="0">
              <a:cs typeface="Times New Roman" panose="02020603050405020304" pitchFamily="18" charset="0"/>
            </a:endParaRP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2400" dirty="0" smtClean="0">
                <a:cs typeface="Times New Roman" panose="02020603050405020304" pitchFamily="18" charset="0"/>
              </a:rPr>
              <a:t>5.6 million people </a:t>
            </a:r>
            <a:r>
              <a:rPr lang="sr-Latn-RS" sz="2400" dirty="0" smtClean="0">
                <a:cs typeface="Times New Roman" panose="02020603050405020304" pitchFamily="18" charset="0"/>
              </a:rPr>
              <a:t>contract pneumonia</a:t>
            </a:r>
            <a:r>
              <a:rPr lang="en" sz="2400" dirty="0" smtClean="0">
                <a:cs typeface="Times New Roman" panose="02020603050405020304" pitchFamily="18" charset="0"/>
              </a:rPr>
              <a:t> per year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2400" b="1" dirty="0" smtClean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Cost</a:t>
            </a:r>
            <a:r>
              <a:rPr lang="sr-Latn-RS" sz="2400" b="1" dirty="0" smtClean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 of</a:t>
            </a:r>
            <a:r>
              <a:rPr lang="en" sz="2400" b="1" dirty="0" smtClean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 treatments 8.4 -</a:t>
            </a:r>
            <a:r>
              <a:rPr lang="sr-Latn-RS" sz="2400" b="1" dirty="0" smtClean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" sz="2400" b="1" dirty="0" smtClean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10 million</a:t>
            </a:r>
            <a:r>
              <a:rPr lang="sr-Latn-RS" sz="2400" b="1" dirty="0" smtClean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 USD/</a:t>
            </a:r>
            <a:r>
              <a:rPr lang="en" sz="2400" b="1" dirty="0" smtClean="0">
                <a:solidFill>
                  <a:schemeClr val="accent4">
                    <a:lumMod val="75000"/>
                  </a:schemeClr>
                </a:solidFill>
                <a:cs typeface="Times New Roman" panose="02020603050405020304" pitchFamily="18" charset="0"/>
              </a:rPr>
              <a:t>year </a:t>
            </a:r>
            <a:endParaRPr lang="sr-Latn-CS" sz="2400" b="1" dirty="0" smtClean="0">
              <a:solidFill>
                <a:schemeClr val="accent4">
                  <a:lumMod val="75000"/>
                </a:schemeClr>
              </a:solidFill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sr-Latn-CS" dirty="0" smtClean="0">
              <a:latin typeface="Arial" panose="020B0604020202020204" pitchFamily="34" charset="0"/>
            </a:endParaRPr>
          </a:p>
        </p:txBody>
      </p:sp>
      <p:pic>
        <p:nvPicPr>
          <p:cNvPr id="28676" name="Picture 9" descr="Derby3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73900" y="2046288"/>
            <a:ext cx="2084388" cy="2398712"/>
          </a:xfrm>
        </p:spPr>
      </p:pic>
      <p:sp>
        <p:nvSpPr>
          <p:cNvPr id="23557" name="Oval 3"/>
          <p:cNvSpPr>
            <a:spLocks noChangeArrowheads="1"/>
          </p:cNvSpPr>
          <p:nvPr/>
        </p:nvSpPr>
        <p:spPr bwMode="auto">
          <a:xfrm>
            <a:off x="7272338" y="4383088"/>
            <a:ext cx="1933575" cy="107473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GB" sz="3200" b="1"/>
          </a:p>
          <a:p>
            <a:pPr algn="ctr">
              <a:defRPr/>
            </a:pPr>
            <a:r>
              <a:rPr lang="en" sz="3600" b="1"/>
              <a:t>CAP</a:t>
            </a:r>
          </a:p>
          <a:p>
            <a:pPr algn="ctr">
              <a:defRPr/>
            </a:pPr>
            <a:r>
              <a:rPr lang="en" sz="3200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8979" y="1888621"/>
            <a:ext cx="6571716" cy="2427006"/>
          </a:xfrm>
          <a:solidFill>
            <a:schemeClr val="tx2">
              <a:lumMod val="75000"/>
              <a:lumOff val="25000"/>
            </a:schemeClr>
          </a:solidFill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endParaRPr lang="sr-Cyrl-CS" dirty="0"/>
          </a:p>
          <a:p>
            <a:pPr>
              <a:buFont typeface="Wingdings" panose="05000000000000000000" pitchFamily="2" charset="2"/>
              <a:buNone/>
              <a:defRPr/>
            </a:pPr>
            <a:endParaRPr lang="sr-Cyrl-CS" dirty="0"/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en" sz="3600" b="1" dirty="0">
                <a:solidFill>
                  <a:srgbClr val="FFC000"/>
                </a:solidFill>
                <a:latin typeface="+mj-lt"/>
                <a:cs typeface="Times New Roman" pitchFamily="18" charset="0"/>
              </a:rPr>
              <a:t>LUNG ABSCESS</a:t>
            </a:r>
            <a:endParaRPr lang="sr-Latn-CS" sz="3600" b="1" dirty="0">
              <a:solidFill>
                <a:srgbClr val="FFC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4400">
                <a:solidFill>
                  <a:schemeClr val="tx1"/>
                </a:solidFill>
                <a:latin typeface="Swiss Black YU" pitchFamily="34" charset="0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Swiss Black YU" pitchFamily="34" charset="0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Swiss Black YU" pitchFamily="34" charset="0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Swiss Black YU" pitchFamily="34" charset="0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Swiss Black YU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wiss Black YU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wiss Black YU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wiss Black YU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wiss Black YU" pitchFamily="34" charset="0"/>
              </a:defRPr>
            </a:lvl9pPr>
          </a:lstStyle>
          <a:p>
            <a:pPr eaLnBrk="1" hangingPunct="1">
              <a:defRPr/>
            </a:pPr>
            <a:fld id="{F6969377-13F0-4ECE-9102-3683E85716EC}" type="slidenum">
              <a:rPr lang="sr-Latn-CS" altLang="sr-Latn-RS" sz="1200">
                <a:latin typeface="Arial" panose="020B0604020202020204" pitchFamily="34" charset="0"/>
              </a:rPr>
              <a:pPr eaLnBrk="1" hangingPunct="1">
                <a:defRPr/>
              </a:pPr>
              <a:t>110</a:t>
            </a:fld>
            <a:endParaRPr lang="sr-Latn-CS" altLang="sr-Latn-R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14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93"/>
    </mc:Choice>
    <mc:Fallback xmlns="">
      <p:transition spd="slow" advTm="5693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4"/>
          <p:cNvSpPr txBox="1">
            <a:spLocks noChangeArrowheads="1"/>
          </p:cNvSpPr>
          <p:nvPr/>
        </p:nvSpPr>
        <p:spPr bwMode="auto">
          <a:xfrm>
            <a:off x="723900" y="1066800"/>
            <a:ext cx="8915400" cy="120015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400" b="1" dirty="0" smtClean="0">
                <a:latin typeface="+mn-lt"/>
                <a:cs typeface="Times New Roman" panose="02020603050405020304" pitchFamily="18" charset="0"/>
              </a:rPr>
              <a:t>Lung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abscess 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is</a:t>
            </a:r>
            <a:r>
              <a:rPr lang="sr-Latn-RS" altLang="sr-Latn-RS" sz="2400" b="1" dirty="0" smtClean="0">
                <a:latin typeface="+mn-lt"/>
                <a:cs typeface="Times New Roman" panose="02020603050405020304" pitchFamily="18" charset="0"/>
              </a:rPr>
              <a:t> a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 localized, </a:t>
            </a: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purulent inflammation 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following </a:t>
            </a: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necrosis and collicuation </a:t>
            </a:r>
            <a:r>
              <a:rPr lang="sr-Latn-RS" altLang="sr-Latn-RS" sz="2400" b="1" dirty="0" smtClean="0">
                <a:latin typeface="+mn-lt"/>
                <a:cs typeface="Times New Roman" panose="02020603050405020304" pitchFamily="18" charset="0"/>
              </a:rPr>
              <a:t>of lung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 tissue, </a:t>
            </a: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which </a:t>
            </a:r>
            <a:r>
              <a:rPr lang="sr-Latn-RS" altLang="sr-Latn-RS" sz="2400" b="1" dirty="0" smtClean="0">
                <a:latin typeface="+mn-lt"/>
                <a:cs typeface="Times New Roman" panose="02020603050405020304" pitchFamily="18" charset="0"/>
              </a:rPr>
              <a:t>causes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abundant expectoration and creation </a:t>
            </a:r>
            <a:r>
              <a:rPr lang="sr-Latn-RS" altLang="sr-Latn-RS" sz="2400" b="1" dirty="0" smtClean="0">
                <a:latin typeface="+mn-lt"/>
                <a:cs typeface="Times New Roman" panose="02020603050405020304" pitchFamily="18" charset="0"/>
              </a:rPr>
              <a:t>of 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cavities </a:t>
            </a:r>
            <a:r>
              <a:rPr lang="sr-Latn-RS" altLang="sr-Latn-RS" sz="2400" b="1" dirty="0" smtClean="0">
                <a:latin typeface="+mn-lt"/>
                <a:cs typeface="Times New Roman" panose="02020603050405020304" pitchFamily="18" charset="0"/>
              </a:rPr>
              <a:t>with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in </a:t>
            </a:r>
            <a:r>
              <a:rPr lang="sr-Latn-RS" altLang="sr-Latn-RS" sz="2400" b="1" dirty="0" smtClean="0">
                <a:latin typeface="+mn-lt"/>
                <a:cs typeface="Times New Roman" panose="02020603050405020304" pitchFamily="18" charset="0"/>
              </a:rPr>
              <a:t>the 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lungs</a:t>
            </a:r>
            <a:endParaRPr lang="en-US" altLang="sr-Latn-RS" sz="24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86019" name="Text Box 5"/>
          <p:cNvSpPr txBox="1">
            <a:spLocks noChangeArrowheads="1"/>
          </p:cNvSpPr>
          <p:nvPr/>
        </p:nvSpPr>
        <p:spPr bwMode="auto">
          <a:xfrm>
            <a:off x="714376" y="2928939"/>
            <a:ext cx="8715375" cy="249237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4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Primary abscess </a:t>
            </a:r>
            <a:r>
              <a:rPr lang="en" altLang="sr-Latn-RS" sz="2400" dirty="0">
                <a:latin typeface="+mj-lt"/>
                <a:cs typeface="Times New Roman" panose="02020603050405020304" pitchFamily="18" charset="0"/>
              </a:rPr>
              <a:t>-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finding 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abscess cavit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y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at diagnosing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sz="2000" b="1" dirty="0">
              <a:solidFill>
                <a:schemeClr val="bg1"/>
              </a:solidFill>
              <a:latin typeface="+mj-lt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4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Secondary abscess </a:t>
            </a:r>
            <a:r>
              <a:rPr lang="en" altLang="sr-Latn-RS" sz="2400" dirty="0">
                <a:latin typeface="+mj-lt"/>
                <a:cs typeface="Times New Roman" panose="02020603050405020304" pitchFamily="18" charset="0"/>
              </a:rPr>
              <a:t>-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occurrence 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abscess cavit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y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as a complication of 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a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cute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pneumonia</a:t>
            </a:r>
            <a:endParaRPr lang="sr-Latn-CS" altLang="sr-Latn-RS" sz="2000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en" altLang="sr-Latn-RS" sz="4400" b="1" dirty="0">
                <a:solidFill>
                  <a:schemeClr val="bg1"/>
                </a:solidFill>
                <a:latin typeface="Tahoma" panose="020B0604030504040204" pitchFamily="34" charset="0"/>
              </a:rPr>
              <a:t>                </a:t>
            </a:r>
            <a:endParaRPr lang="en-US" altLang="sr-Latn-RS" sz="4400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42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526"/>
    </mc:Choice>
    <mc:Fallback xmlns="">
      <p:transition spd="slow" advTm="25526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3"/>
          <p:cNvSpPr txBox="1">
            <a:spLocks noChangeArrowheads="1"/>
          </p:cNvSpPr>
          <p:nvPr/>
        </p:nvSpPr>
        <p:spPr bwMode="auto">
          <a:xfrm>
            <a:off x="2743200" y="534762"/>
            <a:ext cx="4648200" cy="707886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4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Etiopathogenesis</a:t>
            </a:r>
            <a:endParaRPr lang="en-US" altLang="sr-Latn-RS" sz="4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7043" name="Text Box 4"/>
          <p:cNvSpPr txBox="1">
            <a:spLocks noChangeArrowheads="1"/>
          </p:cNvSpPr>
          <p:nvPr/>
        </p:nvSpPr>
        <p:spPr bwMode="auto">
          <a:xfrm>
            <a:off x="714375" y="1571626"/>
            <a:ext cx="8643938" cy="409342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800" b="1" dirty="0">
                <a:latin typeface="+mn-lt"/>
                <a:cs typeface="Times New Roman" panose="02020603050405020304" pitchFamily="18" charset="0"/>
              </a:rPr>
              <a:t>Aspiration from </a:t>
            </a:r>
            <a:r>
              <a:rPr lang="sr-Latn-RS" altLang="sr-Latn-RS" sz="2800" b="1" dirty="0" smtClean="0">
                <a:latin typeface="+mn-lt"/>
                <a:cs typeface="Times New Roman" panose="02020603050405020304" pitchFamily="18" charset="0"/>
              </a:rPr>
              <a:t>the </a:t>
            </a:r>
            <a:r>
              <a:rPr lang="en" altLang="sr-Latn-RS" sz="2800" b="1" dirty="0" smtClean="0">
                <a:latin typeface="+mn-lt"/>
                <a:cs typeface="Times New Roman" panose="02020603050405020304" pitchFamily="18" charset="0"/>
              </a:rPr>
              <a:t>upper respiratory </a:t>
            </a:r>
            <a:r>
              <a:rPr lang="sr-Latn-RS" altLang="sr-Latn-RS" sz="2800" b="1" dirty="0" smtClean="0">
                <a:latin typeface="+mn-lt"/>
                <a:cs typeface="Times New Roman" panose="02020603050405020304" pitchFamily="18" charset="0"/>
              </a:rPr>
              <a:t>tract</a:t>
            </a:r>
            <a:endParaRPr lang="sr-Latn-CS" altLang="sr-Latn-RS" sz="28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800" b="1" dirty="0">
                <a:latin typeface="+mn-lt"/>
                <a:cs typeface="Times New Roman" panose="02020603050405020304" pitchFamily="18" charset="0"/>
              </a:rPr>
              <a:t>Infection in </a:t>
            </a:r>
            <a:r>
              <a:rPr lang="sr-Latn-RS" altLang="sr-Latn-RS" sz="2800" b="1" dirty="0" smtClean="0">
                <a:latin typeface="+mn-lt"/>
                <a:cs typeface="Times New Roman" panose="02020603050405020304" pitchFamily="18" charset="0"/>
              </a:rPr>
              <a:t>airways</a:t>
            </a:r>
            <a:r>
              <a:rPr lang="en" altLang="sr-Latn-RS" sz="28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800" b="1" dirty="0">
                <a:latin typeface="+mn-lt"/>
                <a:cs typeface="Times New Roman" panose="02020603050405020304" pitchFamily="18" charset="0"/>
              </a:rPr>
              <a:t>distally from the tumors</a:t>
            </a:r>
            <a:endParaRPr lang="sr-Latn-CS" altLang="sr-Latn-RS" sz="28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800" b="1" dirty="0" smtClean="0">
                <a:latin typeface="+mn-lt"/>
                <a:cs typeface="Times New Roman" panose="02020603050405020304" pitchFamily="18" charset="0"/>
              </a:rPr>
              <a:t>Abscess</a:t>
            </a:r>
            <a:r>
              <a:rPr lang="sr-Latn-RS" altLang="sr-Latn-RS" sz="2800" b="1" dirty="0" smtClean="0">
                <a:latin typeface="+mn-lt"/>
                <a:cs typeface="Times New Roman" panose="02020603050405020304" pitchFamily="18" charset="0"/>
              </a:rPr>
              <a:t> of</a:t>
            </a:r>
            <a:r>
              <a:rPr lang="en" altLang="sr-Latn-RS" sz="28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800" b="1" dirty="0">
                <a:latin typeface="+mn-lt"/>
                <a:cs typeface="Times New Roman" panose="02020603050405020304" pitchFamily="18" charset="0"/>
              </a:rPr>
              <a:t>pneumonic </a:t>
            </a:r>
            <a:r>
              <a:rPr lang="en" altLang="sr-Latn-RS" sz="2800" b="1" dirty="0" smtClean="0">
                <a:latin typeface="+mn-lt"/>
                <a:cs typeface="Times New Roman" panose="02020603050405020304" pitchFamily="18" charset="0"/>
              </a:rPr>
              <a:t>f</a:t>
            </a:r>
            <a:r>
              <a:rPr lang="sr-Latn-RS" altLang="sr-Latn-RS" sz="2800" b="1" dirty="0" smtClean="0">
                <a:latin typeface="+mn-lt"/>
                <a:cs typeface="Times New Roman" panose="02020603050405020304" pitchFamily="18" charset="0"/>
              </a:rPr>
              <a:t>oci</a:t>
            </a:r>
            <a:endParaRPr lang="sr-Latn-CS" altLang="sr-Latn-RS" sz="28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800" b="1" dirty="0">
                <a:latin typeface="+mn-lt"/>
                <a:cs typeface="Times New Roman" panose="02020603050405020304" pitchFamily="18" charset="0"/>
              </a:rPr>
              <a:t>Hematogenous infection</a:t>
            </a:r>
            <a:endParaRPr lang="sr-Latn-CS" altLang="sr-Latn-RS" sz="28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800" b="1" dirty="0">
                <a:latin typeface="+mn-lt"/>
                <a:cs typeface="Times New Roman" panose="02020603050405020304" pitchFamily="18" charset="0"/>
              </a:rPr>
              <a:t>Trauma </a:t>
            </a:r>
            <a:r>
              <a:rPr lang="sr-Latn-RS" altLang="sr-Latn-RS" sz="2800" b="1" dirty="0" smtClean="0">
                <a:latin typeface="+mn-lt"/>
                <a:cs typeface="Times New Roman" panose="02020603050405020304" pitchFamily="18" charset="0"/>
              </a:rPr>
              <a:t>of the </a:t>
            </a:r>
            <a:r>
              <a:rPr lang="en" altLang="sr-Latn-RS" sz="2800" b="1" dirty="0" smtClean="0">
                <a:latin typeface="+mn-lt"/>
                <a:cs typeface="Times New Roman" panose="02020603050405020304" pitchFamily="18" charset="0"/>
              </a:rPr>
              <a:t>lungs</a:t>
            </a:r>
            <a:endParaRPr lang="sr-Latn-CS" altLang="sr-Latn-RS" sz="28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800" b="1" dirty="0">
                <a:latin typeface="+mn-lt"/>
                <a:cs typeface="Times New Roman" panose="02020603050405020304" pitchFamily="18" charset="0"/>
              </a:rPr>
              <a:t>Expansion </a:t>
            </a:r>
            <a:r>
              <a:rPr lang="sr-Latn-RS" altLang="sr-Latn-RS" sz="2800" b="1" dirty="0" smtClean="0">
                <a:latin typeface="+mn-lt"/>
                <a:cs typeface="Times New Roman" panose="02020603050405020304" pitchFamily="18" charset="0"/>
              </a:rPr>
              <a:t>of </a:t>
            </a:r>
            <a:r>
              <a:rPr lang="en" altLang="sr-Latn-RS" sz="2800" b="1" dirty="0" smtClean="0">
                <a:latin typeface="+mn-lt"/>
                <a:cs typeface="Times New Roman" panose="02020603050405020304" pitchFamily="18" charset="0"/>
              </a:rPr>
              <a:t>inflammation </a:t>
            </a:r>
            <a:r>
              <a:rPr lang="en" altLang="sr-Latn-RS" sz="2800" b="1" dirty="0">
                <a:latin typeface="+mn-lt"/>
                <a:cs typeface="Times New Roman" panose="02020603050405020304" pitchFamily="18" charset="0"/>
              </a:rPr>
              <a:t>from </a:t>
            </a:r>
            <a:r>
              <a:rPr lang="sr-Latn-RS" altLang="sr-Latn-RS" sz="2800" b="1" dirty="0" smtClean="0">
                <a:latin typeface="+mn-lt"/>
                <a:cs typeface="Times New Roman" panose="02020603050405020304" pitchFamily="18" charset="0"/>
              </a:rPr>
              <a:t>the </a:t>
            </a:r>
            <a:r>
              <a:rPr lang="en" altLang="sr-Latn-RS" sz="2800" b="1" dirty="0" smtClean="0">
                <a:latin typeface="+mn-lt"/>
                <a:cs typeface="Times New Roman" panose="02020603050405020304" pitchFamily="18" charset="0"/>
              </a:rPr>
              <a:t>abdomen (subphrenic </a:t>
            </a:r>
            <a:r>
              <a:rPr lang="en" altLang="sr-Latn-RS" sz="2800" b="1" dirty="0">
                <a:latin typeface="+mn-lt"/>
                <a:cs typeface="Times New Roman" panose="02020603050405020304" pitchFamily="18" charset="0"/>
              </a:rPr>
              <a:t>or hepatic </a:t>
            </a:r>
            <a:r>
              <a:rPr lang="en" altLang="sr-Latn-RS" sz="2800" b="1" dirty="0" smtClean="0">
                <a:latin typeface="+mn-lt"/>
                <a:cs typeface="Times New Roman" panose="02020603050405020304" pitchFamily="18" charset="0"/>
              </a:rPr>
              <a:t>abscess)</a:t>
            </a:r>
            <a:endParaRPr lang="en" altLang="sr-Latn-RS" sz="28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b="1" dirty="0">
              <a:solidFill>
                <a:schemeClr val="bg1"/>
              </a:solidFill>
              <a:latin typeface="Tahoma" panose="020B060403050404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sr-Latn-RS" b="1" dirty="0">
              <a:solidFill>
                <a:srgbClr val="66FF33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29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934"/>
    </mc:Choice>
    <mc:Fallback xmlns="">
      <p:transition spd="slow" advTm="29934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3"/>
          <p:cNvSpPr txBox="1">
            <a:spLocks noChangeArrowheads="1"/>
          </p:cNvSpPr>
          <p:nvPr/>
        </p:nvSpPr>
        <p:spPr bwMode="auto">
          <a:xfrm>
            <a:off x="1860551" y="467616"/>
            <a:ext cx="6318250" cy="646113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36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Predisposing factors</a:t>
            </a:r>
            <a:endParaRPr lang="en-US" altLang="sr-Latn-RS" sz="36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8067" name="Text Box 4"/>
          <p:cNvSpPr txBox="1">
            <a:spLocks noChangeArrowheads="1"/>
          </p:cNvSpPr>
          <p:nvPr/>
        </p:nvSpPr>
        <p:spPr bwMode="auto">
          <a:xfrm>
            <a:off x="714376" y="1500188"/>
            <a:ext cx="8543925" cy="830262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400" dirty="0" smtClean="0">
                <a:latin typeface="+mn-lt"/>
                <a:cs typeface="Times New Roman" panose="02020603050405020304" pitchFamily="18" charset="0"/>
              </a:rPr>
              <a:t>Lung</a:t>
            </a:r>
            <a:r>
              <a:rPr lang="en" altLang="sr-Latn-RS" sz="24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400" dirty="0">
                <a:latin typeface="+mn-lt"/>
                <a:cs typeface="Times New Roman" panose="02020603050405020304" pitchFamily="18" charset="0"/>
              </a:rPr>
              <a:t>abscess </a:t>
            </a:r>
            <a:r>
              <a:rPr lang="sr-Latn-RS" altLang="sr-Latn-RS" sz="2400" dirty="0" smtClean="0">
                <a:latin typeface="+mn-lt"/>
                <a:cs typeface="Times New Roman" panose="02020603050405020304" pitchFamily="18" charset="0"/>
              </a:rPr>
              <a:t>may appear in persons with </a:t>
            </a:r>
            <a:r>
              <a:rPr lang="en" altLang="sr-Latn-RS" sz="2400" dirty="0" smtClean="0">
                <a:latin typeface="+mn-lt"/>
                <a:cs typeface="Times New Roman" panose="02020603050405020304" pitchFamily="18" charset="0"/>
              </a:rPr>
              <a:t>reduced resilience</a:t>
            </a:r>
            <a:r>
              <a:rPr lang="sr-Latn-RS" altLang="sr-Latn-RS" sz="2400" dirty="0" smtClean="0">
                <a:latin typeface="+mn-lt"/>
                <a:cs typeface="Times New Roman" panose="02020603050405020304" pitchFamily="18" charset="0"/>
              </a:rPr>
              <a:t>,</a:t>
            </a:r>
            <a:r>
              <a:rPr lang="en" altLang="sr-Latn-RS" sz="24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400" dirty="0">
                <a:latin typeface="+mn-lt"/>
                <a:cs typeface="Times New Roman" panose="02020603050405020304" pitchFamily="18" charset="0"/>
              </a:rPr>
              <a:t>rarely </a:t>
            </a:r>
            <a:r>
              <a:rPr lang="sr-Latn-RS" altLang="sr-Latn-RS" sz="2400" dirty="0" smtClean="0">
                <a:latin typeface="+mn-lt"/>
                <a:cs typeface="Times New Roman" panose="02020603050405020304" pitchFamily="18" charset="0"/>
              </a:rPr>
              <a:t>in a </a:t>
            </a:r>
            <a:r>
              <a:rPr lang="en" altLang="sr-Latn-RS" sz="2400" dirty="0" smtClean="0">
                <a:latin typeface="+mn-lt"/>
                <a:cs typeface="Times New Roman" panose="02020603050405020304" pitchFamily="18" charset="0"/>
              </a:rPr>
              <a:t>healthy person</a:t>
            </a:r>
            <a:endParaRPr lang="en-US" altLang="sr-Latn-RS" sz="24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88068" name="Text Box 5"/>
          <p:cNvSpPr txBox="1">
            <a:spLocks noChangeArrowheads="1"/>
          </p:cNvSpPr>
          <p:nvPr/>
        </p:nvSpPr>
        <p:spPr bwMode="auto">
          <a:xfrm>
            <a:off x="785814" y="2857500"/>
            <a:ext cx="8467725" cy="200025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sr-Latn-RS" altLang="sr-Latn-RS" sz="2800" b="1" dirty="0">
                <a:latin typeface="Tahoma" panose="020B0604030504040204" pitchFamily="34" charset="0"/>
              </a:rPr>
              <a:t> 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exhaustion</a:t>
            </a:r>
            <a:endParaRPr lang="sr-Latn-CS" altLang="sr-Latn-RS" sz="24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 alcoholism</a:t>
            </a:r>
            <a:endParaRPr lang="sr-Latn-CS" altLang="sr-Latn-RS" sz="24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 drug addiction</a:t>
            </a:r>
            <a:endParaRPr lang="sr-Latn-CS" altLang="sr-Latn-RS" sz="24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sr-Latn-RS" altLang="sr-Latn-RS" sz="2400" b="1" dirty="0" smtClean="0">
                <a:latin typeface="+mn-lt"/>
                <a:cs typeface="Times New Roman" panose="02020603050405020304" pitchFamily="18" charset="0"/>
              </a:rPr>
              <a:t>severe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diseases</a:t>
            </a:r>
            <a:endParaRPr lang="sr-Latn-CS" altLang="sr-Latn-RS" sz="24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 previous 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infections </a:t>
            </a: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in respiratory tract</a:t>
            </a:r>
            <a:endParaRPr lang="en-US" altLang="sr-Latn-RS" sz="2400" b="1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8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03"/>
    </mc:Choice>
    <mc:Fallback xmlns="">
      <p:transition spd="slow" advTm="21203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3"/>
          <p:cNvSpPr txBox="1">
            <a:spLocks noChangeArrowheads="1"/>
          </p:cNvSpPr>
          <p:nvPr/>
        </p:nvSpPr>
        <p:spPr bwMode="auto">
          <a:xfrm>
            <a:off x="1317625" y="277020"/>
            <a:ext cx="7937500" cy="646113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36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Aspiration from oropharynx</a:t>
            </a:r>
            <a:endParaRPr lang="en-US" altLang="sr-Latn-RS" sz="36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9091" name="Rectangle 4"/>
          <p:cNvSpPr>
            <a:spLocks noChangeArrowheads="1"/>
          </p:cNvSpPr>
          <p:nvPr/>
        </p:nvSpPr>
        <p:spPr bwMode="auto">
          <a:xfrm>
            <a:off x="451548" y="2071688"/>
            <a:ext cx="3392680" cy="1281112"/>
          </a:xfrm>
          <a:prstGeom prst="rect">
            <a:avLst/>
          </a:prstGeom>
          <a:gradFill rotWithShape="0">
            <a:gsLst>
              <a:gs pos="0">
                <a:srgbClr val="336699"/>
              </a:gs>
              <a:gs pos="100000">
                <a:srgbClr val="00808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 smtClean="0">
                <a:latin typeface="+mn-lt"/>
              </a:rPr>
              <a:t>sinusitis</a:t>
            </a:r>
            <a:endParaRPr lang="en" altLang="sr-Latn-RS" sz="2000" b="1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n-lt"/>
              </a:rPr>
              <a:t>inflammation </a:t>
            </a:r>
            <a:r>
              <a:rPr lang="sr-Latn-RS" altLang="sr-Latn-RS" sz="2000" b="1" dirty="0" smtClean="0">
                <a:latin typeface="+mn-lt"/>
              </a:rPr>
              <a:t>of the gums</a:t>
            </a:r>
            <a:endParaRPr lang="sr-Latn-CS" altLang="sr-Latn-RS" sz="2000" b="1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n-lt"/>
              </a:rPr>
              <a:t>gangrenous teeth</a:t>
            </a:r>
            <a:endParaRPr lang="en-US" altLang="sr-Latn-RS" sz="2000" b="1" dirty="0">
              <a:latin typeface="+mn-lt"/>
            </a:endParaRPr>
          </a:p>
        </p:txBody>
      </p:sp>
      <p:sp>
        <p:nvSpPr>
          <p:cNvPr id="89092" name="Text Box 5"/>
          <p:cNvSpPr txBox="1">
            <a:spLocks noChangeArrowheads="1"/>
          </p:cNvSpPr>
          <p:nvPr/>
        </p:nvSpPr>
        <p:spPr bwMode="auto">
          <a:xfrm>
            <a:off x="5286375" y="1357314"/>
            <a:ext cx="4071938" cy="424731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alcoholism</a:t>
            </a:r>
            <a:endParaRPr lang="sr-Latn-CS" altLang="sr-Latn-RS" sz="20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epilepsy</a:t>
            </a:r>
            <a:endParaRPr lang="sr-Latn-CS" altLang="sr-Latn-RS" sz="20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anesthesia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overdose 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medicines</a:t>
            </a:r>
            <a:endParaRPr lang="sr-Latn-CS" altLang="sr-Latn-RS" sz="20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disturbed innervation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(pharynx,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larynx and esophagus )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tumor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s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of the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upper 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airways</a:t>
            </a:r>
            <a:endParaRPr lang="sr-Latn-CS" altLang="sr-Latn-RS" sz="20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strictures 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of the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esophagus</a:t>
            </a:r>
            <a:endParaRPr lang="sr-Latn-CS" altLang="sr-Latn-RS" sz="20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hiatus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hernia</a:t>
            </a:r>
            <a:endParaRPr lang="sr-Latn-CS" altLang="sr-Latn-RS" sz="20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89093" name="Text Box 6"/>
          <p:cNvSpPr txBox="1">
            <a:spLocks noChangeArrowheads="1"/>
          </p:cNvSpPr>
          <p:nvPr/>
        </p:nvSpPr>
        <p:spPr bwMode="auto">
          <a:xfrm>
            <a:off x="1447215" y="888355"/>
            <a:ext cx="14013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400" b="1" dirty="0">
                <a:latin typeface="Swiss Black YU" pitchFamily="34" charset="0"/>
              </a:rPr>
              <a:t>Bacteria</a:t>
            </a:r>
            <a:endParaRPr lang="en-US" altLang="sr-Latn-RS" sz="2400" b="1" dirty="0">
              <a:latin typeface="Swiss Black YU" pitchFamily="34" charset="0"/>
            </a:endParaRPr>
          </a:p>
        </p:txBody>
      </p:sp>
      <p:sp>
        <p:nvSpPr>
          <p:cNvPr id="89094" name="AutoShape 7"/>
          <p:cNvSpPr>
            <a:spLocks noChangeArrowheads="1"/>
          </p:cNvSpPr>
          <p:nvPr/>
        </p:nvSpPr>
        <p:spPr bwMode="auto">
          <a:xfrm>
            <a:off x="1714500" y="1371600"/>
            <a:ext cx="838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sz="4400">
              <a:solidFill>
                <a:srgbClr val="FF0000"/>
              </a:solidFill>
              <a:latin typeface="Swiss Black YU" pitchFamily="34" charset="0"/>
            </a:endParaRPr>
          </a:p>
        </p:txBody>
      </p:sp>
      <p:sp>
        <p:nvSpPr>
          <p:cNvPr id="89095" name="Text Box 8"/>
          <p:cNvSpPr txBox="1">
            <a:spLocks noChangeArrowheads="1"/>
          </p:cNvSpPr>
          <p:nvPr/>
        </p:nvSpPr>
        <p:spPr bwMode="auto">
          <a:xfrm>
            <a:off x="451548" y="3857625"/>
            <a:ext cx="3392679" cy="1016000"/>
          </a:xfrm>
          <a:prstGeom prst="rect">
            <a:avLst/>
          </a:prstGeom>
          <a:solidFill>
            <a:srgbClr val="FFC000"/>
          </a:solidFill>
          <a:ln w="9525">
            <a:solidFill>
              <a:schemeClr val="accent1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000" b="1" dirty="0" smtClean="0">
                <a:latin typeface="+mn-lt"/>
              </a:rPr>
              <a:t>Foreign objects</a:t>
            </a:r>
            <a:endParaRPr lang="sr-Latn-CS" altLang="sr-Latn-RS" sz="2000" b="1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000" b="1" dirty="0" smtClean="0">
                <a:latin typeface="+mn-lt"/>
              </a:rPr>
              <a:t>T</a:t>
            </a:r>
            <a:r>
              <a:rPr lang="en" altLang="sr-Latn-RS" sz="2000" b="1" dirty="0" smtClean="0">
                <a:latin typeface="+mn-lt"/>
              </a:rPr>
              <a:t>umor</a:t>
            </a:r>
            <a:r>
              <a:rPr lang="sr-Latn-RS" altLang="sr-Latn-RS" sz="2000" b="1" dirty="0" smtClean="0">
                <a:latin typeface="+mn-lt"/>
              </a:rPr>
              <a:t> particles</a:t>
            </a:r>
            <a:endParaRPr lang="sr-Latn-CS" altLang="sr-Latn-RS" sz="2000" b="1" dirty="0">
              <a:latin typeface="+mn-lt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000" b="1" dirty="0">
                <a:latin typeface="+mn-lt"/>
              </a:rPr>
              <a:t>G</a:t>
            </a:r>
            <a:r>
              <a:rPr lang="en" altLang="sr-Latn-RS" sz="2000" b="1" dirty="0" smtClean="0">
                <a:latin typeface="+mn-lt"/>
              </a:rPr>
              <a:t>astric content</a:t>
            </a:r>
            <a:endParaRPr lang="en-US" altLang="sr-Latn-RS" sz="2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776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962"/>
    </mc:Choice>
    <mc:Fallback xmlns="">
      <p:transition spd="slow" advTm="36962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3"/>
          <p:cNvSpPr txBox="1">
            <a:spLocks noChangeArrowheads="1"/>
          </p:cNvSpPr>
          <p:nvPr/>
        </p:nvSpPr>
        <p:spPr bwMode="auto">
          <a:xfrm>
            <a:off x="1161829" y="409575"/>
            <a:ext cx="7894637" cy="5842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Causes </a:t>
            </a:r>
            <a:r>
              <a:rPr lang="sr-Latn-RS" altLang="sr-Latn-RS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aspirational </a:t>
            </a:r>
            <a:r>
              <a:rPr lang="en" altLang="sr-Latn-RS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abscess</a:t>
            </a:r>
            <a:endParaRPr lang="en-US" altLang="sr-Latn-RS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357313" y="1357313"/>
            <a:ext cx="7143750" cy="1477962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" sz="2400" b="1" dirty="0">
                <a:latin typeface="+mj-lt"/>
                <a:cs typeface="Times New Roman" pitchFamily="18" charset="0"/>
              </a:rPr>
              <a:t>Streptococcus milleri, Streptococcus pneumoniae, Staphylococcus aureus, Klebsiella </a:t>
            </a:r>
            <a:r>
              <a:rPr lang="en" sz="2400" b="1" dirty="0" smtClean="0">
                <a:latin typeface="+mj-lt"/>
                <a:cs typeface="Times New Roman" pitchFamily="18" charset="0"/>
              </a:rPr>
              <a:t>pneumoniae</a:t>
            </a:r>
            <a:endParaRPr lang="en" sz="2400" b="1" dirty="0">
              <a:latin typeface="+mj-lt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90116" name="WordArt 5"/>
          <p:cNvSpPr>
            <a:spLocks noChangeArrowheads="1" noChangeShapeType="1" noTextEdit="1"/>
          </p:cNvSpPr>
          <p:nvPr/>
        </p:nvSpPr>
        <p:spPr bwMode="auto">
          <a:xfrm>
            <a:off x="2071688" y="3214688"/>
            <a:ext cx="1319212" cy="1052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/>
                  </a:outerShdw>
                </a:effectLst>
                <a:latin typeface="Arial Black" panose="020B0A04020102020204" pitchFamily="34" charset="0"/>
              </a:rPr>
              <a:t>2/3</a:t>
            </a:r>
          </a:p>
        </p:txBody>
      </p:sp>
      <p:sp>
        <p:nvSpPr>
          <p:cNvPr id="90117" name="Text Box 6"/>
          <p:cNvSpPr txBox="1">
            <a:spLocks noChangeArrowheads="1"/>
          </p:cNvSpPr>
          <p:nvPr/>
        </p:nvSpPr>
        <p:spPr bwMode="auto">
          <a:xfrm>
            <a:off x="3498436" y="3616324"/>
            <a:ext cx="2987675" cy="579438"/>
          </a:xfrm>
          <a:prstGeom prst="rect">
            <a:avLst/>
          </a:prstGeom>
          <a:solidFill>
            <a:srgbClr val="002060"/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" altLang="sr-Latn-RS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anaerobes</a:t>
            </a:r>
            <a:endParaRPr lang="en-US" altLang="sr-Latn-RS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0118" name="Text Box 7"/>
          <p:cNvSpPr txBox="1">
            <a:spLocks noChangeArrowheads="1"/>
          </p:cNvSpPr>
          <p:nvPr/>
        </p:nvSpPr>
        <p:spPr bwMode="auto">
          <a:xfrm>
            <a:off x="1571626" y="5214938"/>
            <a:ext cx="7000875" cy="1477962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Bacteroides melaninogenicus gram-positive cocci, Fusobacterium necrophorum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sr-Latn-RS" sz="2800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90119" name="AutoShape 8"/>
          <p:cNvSpPr>
            <a:spLocks noChangeArrowheads="1"/>
          </p:cNvSpPr>
          <p:nvPr/>
        </p:nvSpPr>
        <p:spPr bwMode="auto">
          <a:xfrm>
            <a:off x="4214813" y="4286250"/>
            <a:ext cx="1295400" cy="8382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sz="4400">
              <a:latin typeface="Swiss Black YU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2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68"/>
    </mc:Choice>
    <mc:Fallback xmlns="">
      <p:transition spd="slow" advTm="7968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WordArt 2"/>
          <p:cNvSpPr>
            <a:spLocks noChangeArrowheads="1" noChangeShapeType="1" noTextEdit="1"/>
          </p:cNvSpPr>
          <p:nvPr/>
        </p:nvSpPr>
        <p:spPr bwMode="auto">
          <a:xfrm>
            <a:off x="1571625" y="589660"/>
            <a:ext cx="7164388" cy="54381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" sz="3600" b="1" kern="10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Abscessing of a pneumonic focus</a:t>
            </a:r>
            <a:endParaRPr lang="sr-Latn-RS" sz="3600" b="1" kern="10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628650" y="1371600"/>
            <a:ext cx="908685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400" b="1" i="1" dirty="0">
                <a:latin typeface="+mj-lt"/>
                <a:cs typeface="Times New Roman" panose="02020603050405020304" pitchFamily="18" charset="0"/>
              </a:rPr>
              <a:t>Almost all bacterial pneumonia </a:t>
            </a:r>
            <a:r>
              <a:rPr lang="en" altLang="sr-Latn-RS" sz="2400" b="1" i="1" dirty="0" smtClean="0">
                <a:latin typeface="+mj-lt"/>
                <a:cs typeface="Times New Roman" panose="02020603050405020304" pitchFamily="18" charset="0"/>
              </a:rPr>
              <a:t>can </a:t>
            </a:r>
            <a:r>
              <a:rPr lang="en" altLang="sr-Latn-RS" sz="2400" b="1" i="1" dirty="0">
                <a:latin typeface="+mj-lt"/>
                <a:cs typeface="Times New Roman" panose="02020603050405020304" pitchFamily="18" charset="0"/>
              </a:rPr>
              <a:t>to bring to </a:t>
            </a:r>
            <a:r>
              <a:rPr lang="sr-Latn-RS" altLang="sr-Latn-RS" sz="2400" b="1" i="1" dirty="0" smtClean="0">
                <a:latin typeface="+mj-lt"/>
                <a:cs typeface="Times New Roman" panose="02020603050405020304" pitchFamily="18" charset="0"/>
              </a:rPr>
              <a:t>lung </a:t>
            </a:r>
            <a:r>
              <a:rPr lang="en" altLang="sr-Latn-RS" sz="2400" b="1" i="1" dirty="0" smtClean="0">
                <a:latin typeface="+mj-lt"/>
                <a:cs typeface="Times New Roman" panose="02020603050405020304" pitchFamily="18" charset="0"/>
              </a:rPr>
              <a:t>abscess</a:t>
            </a:r>
            <a:endParaRPr lang="en-U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8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exceptionally rarely :</a:t>
            </a:r>
            <a:r>
              <a:rPr lang="en" altLang="sr-Latn-RS" sz="44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           </a:t>
            </a:r>
            <a:r>
              <a:rPr lang="en" altLang="sr-Latn-RS" sz="1600" dirty="0">
                <a:latin typeface="+mj-lt"/>
                <a:cs typeface="Times New Roman" panose="02020603050405020304" pitchFamily="18" charset="0"/>
              </a:rPr>
              <a:t>Mycoplasma pneumoniae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1600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                                                                                  </a:t>
            </a:r>
            <a:r>
              <a:rPr lang="sr-Latn-RS" altLang="sr-Latn-RS" sz="16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                           </a:t>
            </a:r>
            <a:r>
              <a:rPr lang="en" altLang="sr-Latn-RS" sz="1600" dirty="0" smtClean="0">
                <a:latin typeface="+mj-lt"/>
                <a:cs typeface="Times New Roman" panose="02020603050405020304" pitchFamily="18" charset="0"/>
              </a:rPr>
              <a:t>Haemophylus </a:t>
            </a:r>
            <a:r>
              <a:rPr lang="en" altLang="sr-Latn-RS" sz="1600" dirty="0">
                <a:latin typeface="+mj-lt"/>
                <a:cs typeface="Times New Roman" panose="02020603050405020304" pitchFamily="18" charset="0"/>
              </a:rPr>
              <a:t>influenzae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4400" b="1" dirty="0">
                <a:solidFill>
                  <a:schemeClr val="bg1"/>
                </a:solidFill>
                <a:latin typeface="+mj-lt"/>
              </a:rPr>
              <a:t>                                          </a:t>
            </a:r>
            <a:endParaRPr lang="en-US" altLang="sr-Latn-RS" sz="4400" b="1" dirty="0">
              <a:solidFill>
                <a:schemeClr val="bg1"/>
              </a:solidFill>
              <a:latin typeface="+mj-lt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4400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91140" name="Oval 4"/>
          <p:cNvSpPr>
            <a:spLocks noChangeArrowheads="1"/>
          </p:cNvSpPr>
          <p:nvPr/>
        </p:nvSpPr>
        <p:spPr bwMode="auto">
          <a:xfrm>
            <a:off x="504825" y="3271838"/>
            <a:ext cx="2362200" cy="838200"/>
          </a:xfrm>
          <a:prstGeom prst="ellipse">
            <a:avLst/>
          </a:prstGeom>
          <a:gradFill rotWithShape="1">
            <a:gsLst>
              <a:gs pos="0">
                <a:srgbClr val="000099"/>
              </a:gs>
              <a:gs pos="50000">
                <a:srgbClr val="000047"/>
              </a:gs>
              <a:gs pos="100000">
                <a:srgbClr val="000099"/>
              </a:gs>
            </a:gsLst>
            <a:lin ang="5400000" scaled="1"/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800" b="1" dirty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Often</a:t>
            </a:r>
            <a:endParaRPr lang="en-US" altLang="sr-Latn-RS" sz="2800" b="1" dirty="0">
              <a:solidFill>
                <a:srgbClr val="FFC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5172075" y="3452813"/>
            <a:ext cx="4307081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1600" dirty="0">
                <a:latin typeface="+mn-lt"/>
                <a:cs typeface="Times New Roman" panose="02020603050405020304" pitchFamily="18" charset="0"/>
              </a:rPr>
              <a:t>Staphylococcus aureus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1600" dirty="0">
                <a:latin typeface="+mn-lt"/>
                <a:cs typeface="Times New Roman" panose="02020603050405020304" pitchFamily="18" charset="0"/>
              </a:rPr>
              <a:t>Klebsiella pneumoniae (Friedlander's bacillus)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2000" b="1" dirty="0">
              <a:solidFill>
                <a:srgbClr val="33CC33"/>
              </a:solidFill>
              <a:latin typeface="Tahoma" panose="020B0604030504040204" pitchFamily="34" charset="0"/>
            </a:endParaRPr>
          </a:p>
        </p:txBody>
      </p:sp>
      <p:sp>
        <p:nvSpPr>
          <p:cNvPr id="91142" name="AutoShape 6"/>
          <p:cNvSpPr>
            <a:spLocks noChangeArrowheads="1"/>
          </p:cNvSpPr>
          <p:nvPr/>
        </p:nvSpPr>
        <p:spPr bwMode="auto">
          <a:xfrm>
            <a:off x="2857500" y="3071813"/>
            <a:ext cx="1143000" cy="381000"/>
          </a:xfrm>
          <a:prstGeom prst="curvedDownArrow">
            <a:avLst>
              <a:gd name="adj1" fmla="val 60000"/>
              <a:gd name="adj2" fmla="val 120000"/>
              <a:gd name="adj3" fmla="val 423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sz="4400">
              <a:latin typeface="Swiss Black YU" pitchFamily="34" charset="0"/>
            </a:endParaRPr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785814" y="4714875"/>
            <a:ext cx="77866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8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  <a:t>less often :                </a:t>
            </a:r>
            <a:r>
              <a:rPr lang="sr-Latn-RS" altLang="sr-Latn-RS" sz="28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Times New Roman" panose="02020603050405020304" pitchFamily="18" charset="0"/>
              </a:rPr>
              <a:t>                     </a:t>
            </a:r>
            <a:r>
              <a:rPr lang="en" altLang="sr-Latn-RS" sz="1600" dirty="0" smtClean="0">
                <a:latin typeface="+mn-lt"/>
                <a:cs typeface="Times New Roman" panose="02020603050405020304" pitchFamily="18" charset="0"/>
              </a:rPr>
              <a:t>Streptococcus </a:t>
            </a:r>
            <a:r>
              <a:rPr lang="en" altLang="sr-Latn-RS" sz="1600" dirty="0">
                <a:latin typeface="+mn-lt"/>
                <a:cs typeface="Times New Roman" panose="02020603050405020304" pitchFamily="18" charset="0"/>
              </a:rPr>
              <a:t>pneumoniae</a:t>
            </a:r>
            <a:endParaRPr lang="sr-Cyrl-CS" altLang="sr-Latn-RS" sz="1600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1600" dirty="0">
                <a:latin typeface="+mn-lt"/>
                <a:cs typeface="Times New Roman" panose="02020603050405020304" pitchFamily="18" charset="0"/>
              </a:rPr>
              <a:t>                                                                                 </a:t>
            </a:r>
            <a:r>
              <a:rPr lang="sr-Latn-RS" altLang="sr-Latn-RS" sz="1600" dirty="0" smtClean="0">
                <a:latin typeface="+mn-lt"/>
                <a:cs typeface="Times New Roman" panose="02020603050405020304" pitchFamily="18" charset="0"/>
              </a:rPr>
              <a:t>                         </a:t>
            </a:r>
            <a:r>
              <a:rPr lang="en" altLang="sr-Latn-RS" sz="1600" dirty="0" smtClean="0">
                <a:latin typeface="+mn-lt"/>
                <a:cs typeface="Times New Roman" panose="02020603050405020304" pitchFamily="18" charset="0"/>
              </a:rPr>
              <a:t>Legionella</a:t>
            </a:r>
            <a:r>
              <a:rPr lang="en" altLang="sr-Latn-RS" sz="4400" b="1" dirty="0" smtClean="0">
                <a:solidFill>
                  <a:schemeClr val="bg1"/>
                </a:solidFill>
                <a:latin typeface="+mn-lt"/>
              </a:rPr>
              <a:t>                 </a:t>
            </a:r>
            <a:endParaRPr lang="en" altLang="sr-Latn-RS" sz="44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471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68"/>
    </mc:Choice>
    <mc:Fallback xmlns="">
      <p:transition spd="slow" advTm="16768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WordArt 2"/>
          <p:cNvSpPr>
            <a:spLocks noChangeArrowheads="1" noChangeShapeType="1" noTextEdit="1"/>
          </p:cNvSpPr>
          <p:nvPr/>
        </p:nvSpPr>
        <p:spPr bwMode="auto">
          <a:xfrm>
            <a:off x="4364409" y="642938"/>
            <a:ext cx="4724400" cy="762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sr-Latn-RS" sz="36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en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linical p</a:t>
            </a:r>
            <a:r>
              <a:rPr lang="sr-Latn-RS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resentation</a:t>
            </a:r>
            <a:endParaRPr lang="sr-Latn-RS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714376" y="1928813"/>
            <a:ext cx="8620125" cy="830262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Malaise, fe</a:t>
            </a:r>
            <a:r>
              <a:rPr lang="sr-Latn-RS" altLang="sr-Latn-RS" sz="2400" b="1" dirty="0" smtClean="0">
                <a:latin typeface="+mn-lt"/>
                <a:cs typeface="Times New Roman" panose="02020603050405020304" pitchFamily="18" charset="0"/>
              </a:rPr>
              <a:t>ver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, </a:t>
            </a: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weight 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loss, cough, </a:t>
            </a: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pleural 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pain</a:t>
            </a:r>
            <a:endParaRPr lang="en-US" altLang="sr-Latn-RS" sz="2400" b="1" dirty="0">
              <a:latin typeface="+mn-lt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400" b="1" i="1" dirty="0">
                <a:latin typeface="+mn-lt"/>
                <a:cs typeface="Times New Roman" panose="02020603050405020304" pitchFamily="18" charset="0"/>
              </a:rPr>
              <a:t>   </a:t>
            </a:r>
            <a:r>
              <a:rPr lang="en" altLang="sr-Latn-RS" sz="2400" b="1" dirty="0" smtClean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(</a:t>
            </a:r>
            <a:r>
              <a:rPr lang="en" altLang="sr-Latn-RS" sz="2400" b="1" i="1" dirty="0" smtClean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1 </a:t>
            </a:r>
            <a:r>
              <a:rPr lang="en" altLang="sr-Latn-RS" sz="2400" b="1" i="1" dirty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to 3 days after </a:t>
            </a:r>
            <a:r>
              <a:rPr lang="en" altLang="sr-Latn-RS" sz="2400" b="1" i="1" dirty="0" smtClean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inhalation</a:t>
            </a:r>
            <a:r>
              <a:rPr lang="sr-Latn-RS" altLang="sr-Latn-RS" sz="2400" b="1" i="1" dirty="0" smtClean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 of</a:t>
            </a:r>
            <a:r>
              <a:rPr lang="en" altLang="sr-Latn-RS" sz="2400" b="1" i="1" dirty="0" smtClean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400" b="1" i="1" dirty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infected material </a:t>
            </a:r>
            <a:r>
              <a:rPr lang="en" altLang="sr-Latn-RS" sz="2400" b="1" dirty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9460" name="Oval 4"/>
          <p:cNvSpPr>
            <a:spLocks noChangeArrowheads="1"/>
          </p:cNvSpPr>
          <p:nvPr/>
        </p:nvSpPr>
        <p:spPr bwMode="auto">
          <a:xfrm>
            <a:off x="857250" y="642938"/>
            <a:ext cx="3200400" cy="914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" sz="20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+mj-lt"/>
                <a:cs typeface="Times New Roman" pitchFamily="18" charset="0"/>
              </a:rPr>
              <a:t>Aspirational abscess</a:t>
            </a:r>
            <a:endParaRPr lang="en-US" sz="2000" b="1" dirty="0">
              <a:solidFill>
                <a:schemeClr val="bg2">
                  <a:lumMod val="60000"/>
                  <a:lumOff val="4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714376" y="3143250"/>
            <a:ext cx="8620125" cy="298608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sr-Latn-RS" altLang="sr-Latn-RS" sz="2400" b="1" dirty="0" smtClean="0">
                <a:latin typeface="+mn-lt"/>
                <a:cs typeface="Times New Roman" panose="02020603050405020304" pitchFamily="18" charset="0"/>
              </a:rPr>
              <a:t>     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abundant </a:t>
            </a: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expectoration </a:t>
            </a:r>
            <a:r>
              <a:rPr lang="sr-Latn-RS" altLang="sr-Latn-RS" sz="2400" b="1" dirty="0" smtClean="0">
                <a:latin typeface="+mn-lt"/>
                <a:cs typeface="Times New Roman" panose="02020603050405020304" pitchFamily="18" charset="0"/>
              </a:rPr>
              <a:t>of 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purulent </a:t>
            </a:r>
            <a:r>
              <a:rPr lang="sr-Latn-RS" altLang="sr-Latn-RS" sz="2400" b="1" dirty="0" smtClean="0">
                <a:latin typeface="+mn-lt"/>
                <a:cs typeface="Times New Roman" panose="02020603050405020304" pitchFamily="18" charset="0"/>
              </a:rPr>
              <a:t>material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 (communication </a:t>
            </a: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with 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bronchi) </a:t>
            </a:r>
            <a:r>
              <a:rPr lang="en" altLang="sr-Latn-RS" sz="2400" b="1" dirty="0" smtClean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(</a:t>
            </a:r>
            <a:r>
              <a:rPr lang="en" altLang="sr-Latn-RS" sz="2400" b="1" i="1" dirty="0" smtClean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after </a:t>
            </a:r>
            <a:r>
              <a:rPr lang="sr-Latn-RS" altLang="sr-Latn-RS" sz="2400" b="1" i="1" dirty="0" smtClean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10-14 </a:t>
            </a:r>
            <a:r>
              <a:rPr lang="en" altLang="sr-Latn-RS" sz="2400" b="1" i="1" dirty="0" smtClean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days</a:t>
            </a:r>
            <a:r>
              <a:rPr lang="en" altLang="sr-Latn-RS" sz="2400" b="1" dirty="0" smtClean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)</a:t>
            </a:r>
            <a:endParaRPr lang="en" altLang="sr-Latn-RS" sz="2400" b="1" dirty="0">
              <a:solidFill>
                <a:srgbClr val="FFC000"/>
              </a:solidFill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24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sr-Latn-RS" altLang="sr-Latn-RS" sz="2400" b="1" dirty="0" smtClean="0">
                <a:latin typeface="+mn-lt"/>
                <a:cs typeface="Times New Roman" panose="02020603050405020304" pitchFamily="18" charset="0"/>
              </a:rPr>
              <a:t>     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heavy </a:t>
            </a: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sugary stench indicates on the anaerobic infection</a:t>
            </a:r>
            <a:endParaRPr lang="en-US" altLang="sr-Latn-RS" sz="24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2400" b="1" dirty="0">
              <a:solidFill>
                <a:schemeClr val="bg1"/>
              </a:solidFill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sr-Latn-RS" altLang="sr-Latn-RS" sz="2400" b="1" dirty="0" smtClean="0">
                <a:latin typeface="+mn-lt"/>
                <a:cs typeface="Times New Roman" panose="02020603050405020304" pitchFamily="18" charset="0"/>
              </a:rPr>
              <a:t>     </a:t>
            </a:r>
            <a:r>
              <a:rPr lang="en" altLang="sr-Latn-RS" sz="2400" b="1" dirty="0" smtClean="0">
                <a:latin typeface="+mn-lt"/>
                <a:cs typeface="Times New Roman" panose="02020603050405020304" pitchFamily="18" charset="0"/>
              </a:rPr>
              <a:t>hemoptysis (minimal, massive)</a:t>
            </a:r>
            <a:endParaRPr lang="en" altLang="sr-Latn-RS" sz="24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4400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13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758"/>
    </mc:Choice>
    <mc:Fallback xmlns="">
      <p:transition spd="slow" advTm="32758"/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WordArt 2"/>
          <p:cNvSpPr>
            <a:spLocks noChangeArrowheads="1" noChangeShapeType="1" noTextEdit="1"/>
          </p:cNvSpPr>
          <p:nvPr/>
        </p:nvSpPr>
        <p:spPr bwMode="auto">
          <a:xfrm>
            <a:off x="3286125" y="142876"/>
            <a:ext cx="4040188" cy="10842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" sz="3600" b="1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+mj-lt"/>
                <a:cs typeface="Times New Roman" panose="02020603050405020304" pitchFamily="18" charset="0"/>
              </a:rPr>
              <a:t>Diagnosis</a:t>
            </a:r>
            <a:endParaRPr lang="sr-Latn-RS" sz="3600" b="1" kern="10" dirty="0">
              <a:ln w="12700">
                <a:solidFill>
                  <a:srgbClr val="FFFF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45791" dir="2021404" algn="ctr" rotWithShape="0">
                  <a:srgbClr val="808080"/>
                </a:outerShdw>
              </a:effectLst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785814" y="1071563"/>
            <a:ext cx="8786812" cy="34163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Clinical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presentation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: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suddenly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ex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pectoration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of abundant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pus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Chest X ray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:              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    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cavity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with visible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aero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liquid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level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                                  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(apex segment</a:t>
            </a:r>
            <a:r>
              <a:rPr lang="sr-Latn-RS" altLang="sr-Latn-RS" sz="1600" b="1" dirty="0" smtClean="0">
                <a:latin typeface="+mj-lt"/>
                <a:cs typeface="Times New Roman" panose="02020603050405020304" pitchFamily="18" charset="0"/>
              </a:rPr>
              <a:t> of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1600" b="1" dirty="0">
                <a:latin typeface="+mj-lt"/>
                <a:cs typeface="Times New Roman" panose="02020603050405020304" pitchFamily="18" charset="0"/>
              </a:rPr>
              <a:t>the lower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lobe </a:t>
            </a:r>
            <a:r>
              <a:rPr lang="en" altLang="sr-Latn-RS" sz="1600" b="1" dirty="0">
                <a:latin typeface="+mj-lt"/>
                <a:cs typeface="Times New Roman" panose="02020603050405020304" pitchFamily="18" charset="0"/>
              </a:rPr>
              <a:t>and posterior segment </a:t>
            </a:r>
            <a:r>
              <a:rPr lang="sr-Latn-RS" altLang="sr-Latn-RS" sz="1600" b="1" dirty="0" smtClean="0">
                <a:latin typeface="+mj-lt"/>
                <a:cs typeface="Times New Roman" panose="02020603050405020304" pitchFamily="18" charset="0"/>
              </a:rPr>
              <a:t>of the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upper </a:t>
            </a:r>
            <a:r>
              <a:rPr lang="en" altLang="sr-Latn-RS" sz="1600" b="1" dirty="0">
                <a:latin typeface="+mj-lt"/>
                <a:cs typeface="Times New Roman" panose="02020603050405020304" pitchFamily="18" charset="0"/>
              </a:rPr>
              <a:t>lobe -</a:t>
            </a:r>
            <a:endParaRPr lang="sr-Cyrl-CS" altLang="sr-Latn-RS" sz="16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1600" b="1" dirty="0">
                <a:latin typeface="+mj-lt"/>
                <a:cs typeface="Times New Roman" panose="02020603050405020304" pitchFamily="18" charset="0"/>
              </a:rPr>
              <a:t>                                            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aspirations)</a:t>
            </a:r>
            <a:endParaRPr lang="en" altLang="sr-Latn-RS" sz="16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Sputum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:    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                    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direct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microscopy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                                    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      culture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in aerobic and anaerobic conditions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Cyrl-C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Bronchoscopy</a:t>
            </a:r>
            <a:endParaRPr lang="en-U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Blood culture</a:t>
            </a:r>
            <a:endParaRPr lang="en-U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3188" name="WordArt 4"/>
          <p:cNvSpPr>
            <a:spLocks noChangeArrowheads="1" noChangeShapeType="1" noTextEdit="1"/>
          </p:cNvSpPr>
          <p:nvPr/>
        </p:nvSpPr>
        <p:spPr bwMode="auto">
          <a:xfrm>
            <a:off x="876301" y="5164138"/>
            <a:ext cx="1647825" cy="10842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 Black" panose="020B0A04020102020204" pitchFamily="34" charset="0"/>
              </a:rPr>
              <a:t>Diff. </a:t>
            </a:r>
            <a:r>
              <a:rPr lang="sr-Latn-RS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 Black" panose="020B0A04020102020204" pitchFamily="34" charset="0"/>
              </a:rPr>
              <a:t>Dg</a:t>
            </a:r>
            <a:endParaRPr lang="sr-Latn-RS" sz="3600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45791" dir="2021404" algn="ctr" rotWithShape="0">
                  <a:srgbClr val="808080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4572001" y="4572000"/>
            <a:ext cx="5000625" cy="20716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excavated lung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cancer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tuberculo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us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cavern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infected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bul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ae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bronchogenic and hydatid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c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yst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cystic bronchiectasis</a:t>
            </a:r>
            <a:endParaRPr lang="sr-Latn-C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W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e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gener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granulomatosis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190" name="AutoShape 6"/>
          <p:cNvSpPr>
            <a:spLocks noChangeArrowheads="1"/>
          </p:cNvSpPr>
          <p:nvPr/>
        </p:nvSpPr>
        <p:spPr bwMode="auto">
          <a:xfrm>
            <a:off x="2705100" y="5410200"/>
            <a:ext cx="1219200" cy="990600"/>
          </a:xfrm>
          <a:prstGeom prst="rightArrow">
            <a:avLst>
              <a:gd name="adj1" fmla="val 50000"/>
              <a:gd name="adj2" fmla="val 30769"/>
            </a:avLst>
          </a:prstGeom>
          <a:solidFill>
            <a:srgbClr val="66FF33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sz="4400">
              <a:latin typeface="Swiss Black YU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61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133"/>
    </mc:Choice>
    <mc:Fallback xmlns="">
      <p:transition spd="slow" advTm="43133"/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WordArt 2"/>
          <p:cNvSpPr>
            <a:spLocks noChangeArrowheads="1" noChangeShapeType="1" noTextEdit="1"/>
          </p:cNvSpPr>
          <p:nvPr/>
        </p:nvSpPr>
        <p:spPr bwMode="auto">
          <a:xfrm>
            <a:off x="3214689" y="285750"/>
            <a:ext cx="3933825" cy="6302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" sz="32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Physical </a:t>
            </a:r>
            <a:r>
              <a:rPr lang="sr-Latn-RS" sz="32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examination</a:t>
            </a:r>
            <a:endParaRPr lang="sr-Latn-RS" sz="32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714375" y="1143001"/>
            <a:ext cx="8858250" cy="286226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Before discharges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-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changes correspond to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consolidation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in lung parenchyma</a:t>
            </a:r>
            <a:endParaRPr lang="en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After discharges 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-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signs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presence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cavities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(tympanism, </a:t>
            </a:r>
            <a:r>
              <a:rPr lang="en" altLang="sr-Latn-RS" sz="1600" b="1" dirty="0">
                <a:latin typeface="+mj-lt"/>
                <a:cs typeface="Times New Roman" panose="02020603050405020304" pitchFamily="18" charset="0"/>
              </a:rPr>
              <a:t>amphoric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breathing,</a:t>
            </a:r>
            <a:endParaRPr lang="sr-Cyrl-CS" altLang="sr-Latn-RS" sz="16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1600" b="1" dirty="0" smtClean="0">
                <a:latin typeface="+mj-lt"/>
                <a:cs typeface="Times New Roman" panose="02020603050405020304" pitchFamily="18" charset="0"/>
              </a:rPr>
              <a:t>                                                 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crack</a:t>
            </a:r>
            <a:r>
              <a:rPr lang="sr-Latn-RS" altLang="sr-Latn-RS" sz="1600" b="1" dirty="0" smtClean="0">
                <a:latin typeface="+mj-lt"/>
                <a:cs typeface="Times New Roman" panose="02020603050405020304" pitchFamily="18" charset="0"/>
              </a:rPr>
              <a:t>les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)</a:t>
            </a:r>
            <a:endParaRPr lang="en" altLang="sr-Latn-RS" sz="16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                               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     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bronchial breathing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                               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     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pleural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friction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                               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      pleural effusion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                               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     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pneumothorax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                               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      clubbed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fingers   </a:t>
            </a:r>
          </a:p>
        </p:txBody>
      </p:sp>
      <p:sp>
        <p:nvSpPr>
          <p:cNvPr id="94212" name="Oval 4"/>
          <p:cNvSpPr>
            <a:spLocks noChangeArrowheads="1"/>
          </p:cNvSpPr>
          <p:nvPr/>
        </p:nvSpPr>
        <p:spPr bwMode="auto">
          <a:xfrm>
            <a:off x="785814" y="4143376"/>
            <a:ext cx="2428875" cy="12668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Chest X ray</a:t>
            </a:r>
            <a:endParaRPr lang="en-US" altLang="sr-Latn-RS" sz="24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785815" y="5572125"/>
            <a:ext cx="8786810" cy="707886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cavity surrounded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with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consolidated pulmonary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tissue,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in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cavit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y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the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layer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of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liquid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content,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above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it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flat line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separat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ing from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gas collection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27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401"/>
    </mc:Choice>
    <mc:Fallback xmlns="">
      <p:transition spd="slow" advTm="4840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422275"/>
            <a:ext cx="10287000" cy="608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3500" tIns="26988" rIns="63500" bIns="26988" numCol="1" anchor="t" anchorCtr="1" compatLnSpc="1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Pneumonia i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nciden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ce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and mortality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rate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in USA</a:t>
            </a:r>
            <a:endParaRPr lang="en-US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grpSp>
        <p:nvGrpSpPr>
          <p:cNvPr id="29699" name="Group 3"/>
          <p:cNvGrpSpPr>
            <a:grpSpLocks/>
          </p:cNvGrpSpPr>
          <p:nvPr/>
        </p:nvGrpSpPr>
        <p:grpSpPr bwMode="auto">
          <a:xfrm>
            <a:off x="528638" y="2400300"/>
            <a:ext cx="2593975" cy="2295525"/>
            <a:chOff x="296" y="1512"/>
            <a:chExt cx="1452" cy="1446"/>
          </a:xfrm>
        </p:grpSpPr>
        <p:sp>
          <p:nvSpPr>
            <p:cNvPr id="29709" name="Freeform 4"/>
            <p:cNvSpPr>
              <a:spLocks/>
            </p:cNvSpPr>
            <p:nvPr/>
          </p:nvSpPr>
          <p:spPr bwMode="ltGray">
            <a:xfrm flipH="1">
              <a:off x="296" y="1512"/>
              <a:ext cx="1452" cy="1446"/>
            </a:xfrm>
            <a:custGeom>
              <a:avLst/>
              <a:gdLst>
                <a:gd name="T0" fmla="*/ 2147483646 w 242"/>
                <a:gd name="T1" fmla="*/ 2147483646 h 241"/>
                <a:gd name="T2" fmla="*/ 2147483646 w 242"/>
                <a:gd name="T3" fmla="*/ 2147483646 h 241"/>
                <a:gd name="T4" fmla="*/ 2147483646 w 242"/>
                <a:gd name="T5" fmla="*/ 0 h 241"/>
                <a:gd name="T6" fmla="*/ 0 w 242"/>
                <a:gd name="T7" fmla="*/ 2147483646 h 241"/>
                <a:gd name="T8" fmla="*/ 2147483646 w 242"/>
                <a:gd name="T9" fmla="*/ 2147483646 h 241"/>
                <a:gd name="T10" fmla="*/ 2147483646 w 242"/>
                <a:gd name="T11" fmla="*/ 2147483646 h 241"/>
                <a:gd name="T12" fmla="*/ 2147483646 w 242"/>
                <a:gd name="T13" fmla="*/ 2147483646 h 241"/>
                <a:gd name="T14" fmla="*/ 2147483646 w 242"/>
                <a:gd name="T15" fmla="*/ 2147483646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2"/>
                <a:gd name="T25" fmla="*/ 0 h 241"/>
                <a:gd name="T26" fmla="*/ 242 w 242"/>
                <a:gd name="T27" fmla="*/ 241 h 2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2" h="241">
                  <a:moveTo>
                    <a:pt x="211" y="200"/>
                  </a:moveTo>
                  <a:cubicBezTo>
                    <a:pt x="231" y="178"/>
                    <a:pt x="242" y="149"/>
                    <a:pt x="242" y="120"/>
                  </a:cubicBezTo>
                  <a:cubicBezTo>
                    <a:pt x="242" y="53"/>
                    <a:pt x="187" y="0"/>
                    <a:pt x="121" y="0"/>
                  </a:cubicBezTo>
                  <a:cubicBezTo>
                    <a:pt x="54" y="0"/>
                    <a:pt x="0" y="53"/>
                    <a:pt x="0" y="120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55" y="240"/>
                    <a:pt x="188" y="226"/>
                    <a:pt x="211" y="200"/>
                  </a:cubicBezTo>
                  <a:lnTo>
                    <a:pt x="121" y="120"/>
                  </a:lnTo>
                  <a:lnTo>
                    <a:pt x="211" y="200"/>
                  </a:lnTo>
                  <a:close/>
                </a:path>
              </a:pathLst>
            </a:custGeom>
            <a:gradFill rotWithShape="1">
              <a:gsLst>
                <a:gs pos="0">
                  <a:srgbClr val="993366"/>
                </a:gs>
                <a:gs pos="100000">
                  <a:srgbClr val="47182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29710" name="Text Box 5"/>
            <p:cNvSpPr txBox="1">
              <a:spLocks noChangeArrowheads="1"/>
            </p:cNvSpPr>
            <p:nvPr/>
          </p:nvSpPr>
          <p:spPr bwMode="ltGray">
            <a:xfrm>
              <a:off x="540" y="1991"/>
              <a:ext cx="970" cy="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ctr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" sz="2400" b="1" dirty="0" smtClean="0">
                  <a:solidFill>
                    <a:schemeClr val="bg1"/>
                  </a:solidFill>
                  <a:latin typeface="+mn-lt"/>
                </a:rPr>
                <a:t>~5.6 million</a:t>
              </a:r>
              <a:endParaRPr lang="en-US" sz="2400" b="1" dirty="0" smtClean="0">
                <a:solidFill>
                  <a:schemeClr val="bg1"/>
                </a:solidFill>
                <a:latin typeface="+mn-lt"/>
              </a:endParaRPr>
            </a:p>
            <a:p>
              <a:pPr eaLnBrk="1" hangingPunct="1">
                <a:defRPr/>
              </a:pPr>
              <a:endParaRPr lang="sr-Latn-CS" sz="2400" b="1" baseline="30000" dirty="0" smtClean="0">
                <a:solidFill>
                  <a:schemeClr val="bg1"/>
                </a:solidFill>
                <a:latin typeface="+mn-lt"/>
              </a:endParaRPr>
            </a:p>
            <a:p>
              <a:pPr eaLnBrk="1" hangingPunct="1">
                <a:defRPr/>
              </a:pPr>
              <a:r>
                <a:rPr lang="sr-Latn-RS" sz="2800" b="1" baseline="30000" dirty="0">
                  <a:solidFill>
                    <a:schemeClr val="bg1"/>
                  </a:solidFill>
                  <a:latin typeface="+mn-lt"/>
                </a:rPr>
                <a:t>c</a:t>
              </a:r>
              <a:r>
                <a:rPr lang="sr-Latn-RS" sz="2800" b="1" baseline="30000" dirty="0" smtClean="0">
                  <a:solidFill>
                    <a:schemeClr val="bg1"/>
                  </a:solidFill>
                  <a:latin typeface="+mn-lt"/>
                </a:rPr>
                <a:t>ases/yr</a:t>
              </a:r>
              <a:endParaRPr lang="en-US" sz="2800" b="1" baseline="30000" dirty="0" smtClean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595974" name="Freeform 6"/>
          <p:cNvSpPr>
            <a:spLocks/>
          </p:cNvSpPr>
          <p:nvPr/>
        </p:nvSpPr>
        <p:spPr bwMode="ltGray">
          <a:xfrm>
            <a:off x="4094163" y="2009775"/>
            <a:ext cx="3021012" cy="3076575"/>
          </a:xfrm>
          <a:custGeom>
            <a:avLst/>
            <a:gdLst/>
            <a:ahLst/>
            <a:cxnLst>
              <a:cxn ang="0">
                <a:pos x="282" y="55"/>
              </a:cxn>
              <a:cxn ang="0">
                <a:pos x="161" y="0"/>
              </a:cxn>
              <a:cxn ang="0">
                <a:pos x="0" y="161"/>
              </a:cxn>
              <a:cxn ang="0">
                <a:pos x="161" y="323"/>
              </a:cxn>
              <a:cxn ang="0">
                <a:pos x="281" y="269"/>
              </a:cxn>
              <a:cxn ang="0">
                <a:pos x="161" y="161"/>
              </a:cxn>
              <a:cxn ang="0">
                <a:pos x="282" y="55"/>
              </a:cxn>
            </a:cxnLst>
            <a:rect l="0" t="0" r="r" b="b"/>
            <a:pathLst>
              <a:path w="282" h="323">
                <a:moveTo>
                  <a:pt x="282" y="55"/>
                </a:moveTo>
                <a:cubicBezTo>
                  <a:pt x="252" y="20"/>
                  <a:pt x="208" y="0"/>
                  <a:pt x="161" y="0"/>
                </a:cubicBezTo>
                <a:cubicBezTo>
                  <a:pt x="72" y="0"/>
                  <a:pt x="0" y="72"/>
                  <a:pt x="0" y="161"/>
                </a:cubicBezTo>
                <a:cubicBezTo>
                  <a:pt x="0" y="250"/>
                  <a:pt x="72" y="323"/>
                  <a:pt x="161" y="323"/>
                </a:cubicBezTo>
                <a:cubicBezTo>
                  <a:pt x="207" y="322"/>
                  <a:pt x="250" y="303"/>
                  <a:pt x="281" y="269"/>
                </a:cubicBezTo>
                <a:lnTo>
                  <a:pt x="161" y="161"/>
                </a:lnTo>
                <a:lnTo>
                  <a:pt x="282" y="55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800" b="1">
              <a:latin typeface="Arial" charset="0"/>
            </a:endParaRPr>
          </a:p>
        </p:txBody>
      </p:sp>
      <p:sp>
        <p:nvSpPr>
          <p:cNvPr id="29701" name="Freeform 7"/>
          <p:cNvSpPr>
            <a:spLocks/>
          </p:cNvSpPr>
          <p:nvPr/>
        </p:nvSpPr>
        <p:spPr bwMode="ltGray">
          <a:xfrm>
            <a:off x="5818188" y="2533650"/>
            <a:ext cx="1736725" cy="2038350"/>
          </a:xfrm>
          <a:custGeom>
            <a:avLst/>
            <a:gdLst>
              <a:gd name="T0" fmla="*/ 2147483646 w 162"/>
              <a:gd name="T1" fmla="*/ 2147483646 h 214"/>
              <a:gd name="T2" fmla="*/ 2147483646 w 162"/>
              <a:gd name="T3" fmla="*/ 2147483646 h 214"/>
              <a:gd name="T4" fmla="*/ 2147483646 w 162"/>
              <a:gd name="T5" fmla="*/ 0 h 214"/>
              <a:gd name="T6" fmla="*/ 0 w 162"/>
              <a:gd name="T7" fmla="*/ 2147483646 h 214"/>
              <a:gd name="T8" fmla="*/ 2147483646 w 162"/>
              <a:gd name="T9" fmla="*/ 2147483646 h 2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2"/>
              <a:gd name="T16" fmla="*/ 0 h 214"/>
              <a:gd name="T17" fmla="*/ 162 w 162"/>
              <a:gd name="T18" fmla="*/ 214 h 2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2" h="214">
                <a:moveTo>
                  <a:pt x="120" y="214"/>
                </a:moveTo>
                <a:cubicBezTo>
                  <a:pt x="147" y="184"/>
                  <a:pt x="162" y="146"/>
                  <a:pt x="162" y="106"/>
                </a:cubicBezTo>
                <a:cubicBezTo>
                  <a:pt x="162" y="67"/>
                  <a:pt x="147" y="29"/>
                  <a:pt x="121" y="0"/>
                </a:cubicBezTo>
                <a:lnTo>
                  <a:pt x="0" y="106"/>
                </a:lnTo>
                <a:lnTo>
                  <a:pt x="120" y="214"/>
                </a:ln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767647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29702" name="Text Box 8"/>
          <p:cNvSpPr txBox="1">
            <a:spLocks noChangeArrowheads="1"/>
          </p:cNvSpPr>
          <p:nvPr/>
        </p:nvSpPr>
        <p:spPr bwMode="black">
          <a:xfrm>
            <a:off x="5865215" y="3176588"/>
            <a:ext cx="18966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" sz="1800" b="1" dirty="0" smtClean="0">
                <a:solidFill>
                  <a:schemeClr val="tx2"/>
                </a:solidFill>
                <a:latin typeface="+mn-lt"/>
              </a:rPr>
              <a:t>1.1 million</a:t>
            </a:r>
          </a:p>
          <a:p>
            <a:pPr eaLnBrk="1" hangingPunct="1">
              <a:defRPr/>
            </a:pPr>
            <a:r>
              <a:rPr lang="sr-Latn-RS" sz="1800" b="1" dirty="0">
                <a:solidFill>
                  <a:schemeClr val="tx2"/>
                </a:solidFill>
                <a:latin typeface="+mn-lt"/>
              </a:rPr>
              <a:t>h</a:t>
            </a:r>
            <a:r>
              <a:rPr lang="en" sz="1800" b="1" dirty="0" smtClean="0">
                <a:solidFill>
                  <a:schemeClr val="tx2"/>
                </a:solidFill>
                <a:latin typeface="+mn-lt"/>
              </a:rPr>
              <a:t>ospital</a:t>
            </a:r>
            <a:r>
              <a:rPr lang="sr-Latn-RS" sz="1800" b="1" dirty="0" smtClean="0">
                <a:solidFill>
                  <a:schemeClr val="tx2"/>
                </a:solidFill>
                <a:latin typeface="+mn-lt"/>
              </a:rPr>
              <a:t>y treated</a:t>
            </a:r>
            <a:endParaRPr lang="en-US" sz="1800" b="1" dirty="0" smtClean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29703" name="Text Box 9"/>
          <p:cNvSpPr txBox="1">
            <a:spLocks noChangeArrowheads="1"/>
          </p:cNvSpPr>
          <p:nvPr/>
        </p:nvSpPr>
        <p:spPr bwMode="invGray">
          <a:xfrm>
            <a:off x="4051300" y="2819400"/>
            <a:ext cx="2027238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" sz="1800" b="1" dirty="0" smtClean="0">
                <a:solidFill>
                  <a:schemeClr val="bg1"/>
                </a:solidFill>
                <a:latin typeface="+mn-lt"/>
              </a:rPr>
              <a:t>4.5 million are treated on outpatient basis</a:t>
            </a:r>
            <a:endParaRPr lang="sr-Latn-CS" sz="1800" b="1" dirty="0" smtClean="0">
              <a:solidFill>
                <a:schemeClr val="bg1"/>
              </a:solidFill>
              <a:latin typeface="+mn-lt"/>
            </a:endParaRPr>
          </a:p>
          <a:p>
            <a:pPr eaLnBrk="1" hangingPunct="1">
              <a:defRPr/>
            </a:pPr>
            <a:r>
              <a:rPr lang="en" sz="1400" b="1" dirty="0" smtClean="0">
                <a:solidFill>
                  <a:schemeClr val="bg1"/>
                </a:solidFill>
                <a:latin typeface="+mn-lt"/>
              </a:rPr>
              <a:t>(&lt;1-5% mortality )</a:t>
            </a:r>
          </a:p>
        </p:txBody>
      </p:sp>
      <p:sp>
        <p:nvSpPr>
          <p:cNvPr id="29704" name="Text Box 10"/>
          <p:cNvSpPr txBox="1">
            <a:spLocks noChangeArrowheads="1"/>
          </p:cNvSpPr>
          <p:nvPr/>
        </p:nvSpPr>
        <p:spPr bwMode="invGray">
          <a:xfrm>
            <a:off x="8143875" y="3154363"/>
            <a:ext cx="17748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" sz="2400" b="1" dirty="0" smtClean="0">
                <a:latin typeface="+mn-lt"/>
              </a:rPr>
              <a:t>12%</a:t>
            </a:r>
          </a:p>
          <a:p>
            <a:pPr eaLnBrk="1" hangingPunct="1">
              <a:defRPr/>
            </a:pPr>
            <a:r>
              <a:rPr lang="en" sz="2400" b="1" dirty="0" smtClean="0">
                <a:latin typeface="+mn-lt"/>
              </a:rPr>
              <a:t>mortality</a:t>
            </a:r>
            <a:endParaRPr lang="en-US" sz="2400" b="1" baseline="30000" dirty="0" smtClean="0">
              <a:latin typeface="+mn-lt"/>
            </a:endParaRPr>
          </a:p>
        </p:txBody>
      </p:sp>
      <p:sp>
        <p:nvSpPr>
          <p:cNvPr id="29705" name="Line 11"/>
          <p:cNvSpPr>
            <a:spLocks noChangeShapeType="1"/>
          </p:cNvSpPr>
          <p:nvPr/>
        </p:nvSpPr>
        <p:spPr bwMode="invGray">
          <a:xfrm>
            <a:off x="3254375" y="3548063"/>
            <a:ext cx="6794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lg" len="lg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sr-Cyrl-RS"/>
          </a:p>
        </p:txBody>
      </p:sp>
      <p:sp>
        <p:nvSpPr>
          <p:cNvPr id="29706" name="Text Box 12"/>
          <p:cNvSpPr txBox="1">
            <a:spLocks noChangeArrowheads="1"/>
          </p:cNvSpPr>
          <p:nvPr/>
        </p:nvSpPr>
        <p:spPr bwMode="invGray">
          <a:xfrm>
            <a:off x="1023938" y="5153025"/>
            <a:ext cx="86471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5888" indent="-115888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buFontTx/>
              <a:buChar char="•"/>
              <a:defRPr/>
            </a:pPr>
            <a:r>
              <a:rPr lang="en" sz="2000" b="1" dirty="0" smtClean="0">
                <a:latin typeface="+mn-lt"/>
              </a:rPr>
              <a:t>Mortality in the intensive care unit around 40%</a:t>
            </a:r>
            <a:endParaRPr lang="en-US" sz="2400" b="1" dirty="0" smtClean="0">
              <a:latin typeface="+mn-lt"/>
            </a:endParaRPr>
          </a:p>
        </p:txBody>
      </p:sp>
      <p:sp>
        <p:nvSpPr>
          <p:cNvPr id="29707" name="Text Box 13"/>
          <p:cNvSpPr txBox="1">
            <a:spLocks noChangeArrowheads="1"/>
          </p:cNvSpPr>
          <p:nvPr/>
        </p:nvSpPr>
        <p:spPr bwMode="auto">
          <a:xfrm>
            <a:off x="1116013" y="6437313"/>
            <a:ext cx="91709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en" sz="1200"/>
              <a:t>1. Niederman M et al. </a:t>
            </a:r>
            <a:r>
              <a:rPr lang="en" sz="1200" i="1"/>
              <a:t>Am J Respir Crit Care </a:t>
            </a:r>
            <a:r>
              <a:rPr lang="en" sz="1200"/>
              <a:t>. 2001;163:1730-1754.</a:t>
            </a:r>
          </a:p>
          <a:p>
            <a:pPr algn="r"/>
            <a:r>
              <a:rPr lang="en" sz="1200"/>
              <a:t>2. Mandell L et al. </a:t>
            </a:r>
            <a:r>
              <a:rPr lang="en" sz="1200" i="1"/>
              <a:t>Clin Infect Dis </a:t>
            </a:r>
            <a:r>
              <a:rPr lang="en" sz="1200"/>
              <a:t>. 2007;44(suppl 2):S27-S72</a:t>
            </a:r>
          </a:p>
        </p:txBody>
      </p:sp>
      <p:sp>
        <p:nvSpPr>
          <p:cNvPr id="29708" name="Line 14"/>
          <p:cNvSpPr>
            <a:spLocks noChangeShapeType="1"/>
          </p:cNvSpPr>
          <p:nvPr/>
        </p:nvSpPr>
        <p:spPr bwMode="invGray">
          <a:xfrm>
            <a:off x="7648575" y="3548063"/>
            <a:ext cx="68103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lg" len="lg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sr-Cyrl-R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3172982" y="177801"/>
            <a:ext cx="4038600" cy="51911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800" b="1" dirty="0">
                <a:solidFill>
                  <a:srgbClr val="FFCC00"/>
                </a:solidFill>
                <a:latin typeface="+mj-lt"/>
              </a:rPr>
              <a:t>Acute lung abscess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6996675"/>
              </p:ext>
            </p:extLst>
          </p:nvPr>
        </p:nvGraphicFramePr>
        <p:xfrm>
          <a:off x="2148199" y="696914"/>
          <a:ext cx="6477000" cy="563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4" name="Image" r:id="rId6" imgW="2957067" imgH="2652214" progId="Photoshop.Image.5">
                  <p:embed/>
                </p:oleObj>
              </mc:Choice>
              <mc:Fallback>
                <p:oleObj name="Image" r:id="rId6" imgW="2957067" imgH="2652214" progId="Photoshop.Image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8199" y="696914"/>
                        <a:ext cx="6477000" cy="563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696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64"/>
    </mc:Choice>
    <mc:Fallback xmlns="">
      <p:transition spd="slow" advTm="10164"/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146238"/>
              </p:ext>
            </p:extLst>
          </p:nvPr>
        </p:nvGraphicFramePr>
        <p:xfrm>
          <a:off x="1715925" y="670845"/>
          <a:ext cx="6996113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8" name="Image" r:id="rId3" imgW="3109756" imgH="2377847" progId="Photoshop.Image.5">
                  <p:embed/>
                </p:oleObj>
              </mc:Choice>
              <mc:Fallback>
                <p:oleObj name="Image" r:id="rId3" imgW="3109756" imgH="2377847" progId="Photoshop.Image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5925" y="670845"/>
                        <a:ext cx="6996113" cy="533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941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64"/>
    </mc:Choice>
    <mc:Fallback xmlns="">
      <p:transition spd="slow" advTm="6164"/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Text Box 3"/>
          <p:cNvSpPr txBox="1">
            <a:spLocks noChangeArrowheads="1"/>
          </p:cNvSpPr>
          <p:nvPr/>
        </p:nvSpPr>
        <p:spPr bwMode="auto">
          <a:xfrm>
            <a:off x="2029999" y="48380"/>
            <a:ext cx="6851556" cy="954107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800" b="1" dirty="0" smtClean="0">
                <a:solidFill>
                  <a:srgbClr val="FFCC00"/>
                </a:solidFill>
                <a:latin typeface="+mj-lt"/>
                <a:cs typeface="Times New Roman" panose="02020603050405020304" pitchFamily="18" charset="0"/>
              </a:rPr>
              <a:t>Abscess </a:t>
            </a:r>
            <a:r>
              <a:rPr lang="en" altLang="sr-Latn-RS" sz="2800" b="1" dirty="0">
                <a:solidFill>
                  <a:srgbClr val="FFCC00"/>
                </a:solidFill>
                <a:latin typeface="+mj-lt"/>
                <a:cs typeface="Times New Roman" panose="02020603050405020304" pitchFamily="18" charset="0"/>
              </a:rPr>
              <a:t>in upper </a:t>
            </a:r>
            <a:r>
              <a:rPr lang="sr-Latn-RS" altLang="sr-Latn-RS" sz="2800" b="1" dirty="0" smtClean="0">
                <a:solidFill>
                  <a:srgbClr val="FFCC00"/>
                </a:solidFill>
                <a:latin typeface="+mj-lt"/>
                <a:cs typeface="Times New Roman" panose="02020603050405020304" pitchFamily="18" charset="0"/>
              </a:rPr>
              <a:t>left </a:t>
            </a:r>
            <a:r>
              <a:rPr lang="en" altLang="sr-Latn-RS" sz="2800" b="1" dirty="0" smtClean="0">
                <a:solidFill>
                  <a:srgbClr val="FFCC00"/>
                </a:solidFill>
                <a:latin typeface="+mj-lt"/>
                <a:cs typeface="Times New Roman" panose="02020603050405020304" pitchFamily="18" charset="0"/>
              </a:rPr>
              <a:t>lobe </a:t>
            </a:r>
            <a:r>
              <a:rPr lang="sr-Latn-RS" altLang="sr-Latn-RS" sz="2800" b="1" dirty="0" smtClean="0">
                <a:solidFill>
                  <a:srgbClr val="FFCC00"/>
                </a:solidFill>
                <a:latin typeface="+mj-lt"/>
                <a:cs typeface="Times New Roman" panose="02020603050405020304" pitchFamily="18" charset="0"/>
              </a:rPr>
              <a:t>- </a:t>
            </a:r>
            <a:r>
              <a:rPr lang="en" altLang="sr-Latn-RS" sz="2800" b="1" dirty="0" smtClean="0">
                <a:solidFill>
                  <a:srgbClr val="FFCC00"/>
                </a:solidFill>
                <a:latin typeface="+mj-lt"/>
                <a:cs typeface="Times New Roman" panose="02020603050405020304" pitchFamily="18" charset="0"/>
              </a:rPr>
              <a:t>consequence </a:t>
            </a:r>
            <a:r>
              <a:rPr lang="sr-Latn-RS" altLang="sr-Latn-RS" sz="2800" b="1" dirty="0" smtClean="0">
                <a:solidFill>
                  <a:srgbClr val="FFCC00"/>
                </a:solidFill>
                <a:latin typeface="+mj-lt"/>
                <a:cs typeface="Times New Roman" panose="02020603050405020304" pitchFamily="18" charset="0"/>
              </a:rPr>
              <a:t>of </a:t>
            </a:r>
            <a:endParaRPr lang="en" altLang="sr-Latn-RS" sz="2800" b="1" dirty="0">
              <a:solidFill>
                <a:srgbClr val="FFCC00"/>
              </a:solidFill>
              <a:latin typeface="+mj-lt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800" b="1" dirty="0">
                <a:solidFill>
                  <a:srgbClr val="FFCC00"/>
                </a:solidFill>
                <a:latin typeface="+mj-lt"/>
                <a:cs typeface="Times New Roman" panose="02020603050405020304" pitchFamily="18" charset="0"/>
              </a:rPr>
              <a:t> pneumonia </a:t>
            </a:r>
            <a:r>
              <a:rPr lang="en" altLang="sr-Latn-RS" sz="2800" b="1" dirty="0" smtClean="0">
                <a:solidFill>
                  <a:srgbClr val="FFCC00"/>
                </a:solidFill>
                <a:latin typeface="+mj-lt"/>
                <a:cs typeface="Times New Roman" panose="02020603050405020304" pitchFamily="18" charset="0"/>
              </a:rPr>
              <a:t>caused</a:t>
            </a:r>
            <a:r>
              <a:rPr lang="sr-Latn-RS" altLang="sr-Latn-RS" sz="2800" b="1" dirty="0" smtClean="0">
                <a:solidFill>
                  <a:srgbClr val="FFCC00"/>
                </a:solidFill>
                <a:latin typeface="+mj-lt"/>
                <a:cs typeface="Times New Roman" panose="02020603050405020304" pitchFamily="18" charset="0"/>
              </a:rPr>
              <a:t> by</a:t>
            </a:r>
            <a:r>
              <a:rPr lang="en" altLang="sr-Latn-RS" sz="2800" b="1" dirty="0" smtClean="0">
                <a:solidFill>
                  <a:srgbClr val="FFCC00"/>
                </a:solidFill>
                <a:latin typeface="+mj-lt"/>
                <a:cs typeface="Times New Roman" panose="02020603050405020304" pitchFamily="18" charset="0"/>
              </a:rPr>
              <a:t> proteus</a:t>
            </a:r>
            <a:r>
              <a:rPr lang="sr-Latn-RS" altLang="sr-Latn-RS" sz="2800" b="1" dirty="0" smtClean="0">
                <a:solidFill>
                  <a:srgbClr val="FFCC00"/>
                </a:solidFill>
                <a:latin typeface="+mj-lt"/>
                <a:cs typeface="Times New Roman" panose="02020603050405020304" pitchFamily="18" charset="0"/>
              </a:rPr>
              <a:t> mirabillis</a:t>
            </a:r>
            <a:endParaRPr lang="en-US" altLang="sr-Latn-RS" sz="2800" b="1" dirty="0">
              <a:solidFill>
                <a:srgbClr val="FFCC00"/>
              </a:solidFill>
              <a:latin typeface="+mj-lt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378173"/>
              </p:ext>
            </p:extLst>
          </p:nvPr>
        </p:nvGraphicFramePr>
        <p:xfrm>
          <a:off x="2217277" y="1048996"/>
          <a:ext cx="6477000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3" name="Image" r:id="rId6" imgW="1859441" imgH="2286392" progId="Photoshop.Image.5">
                  <p:embed/>
                </p:oleObj>
              </mc:Choice>
              <mc:Fallback>
                <p:oleObj name="Image" r:id="rId6" imgW="1859441" imgH="2286392" progId="Photoshop.Image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7277" y="1048996"/>
                        <a:ext cx="6477000" cy="571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028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28"/>
    </mc:Choice>
    <mc:Fallback xmlns="">
      <p:transition spd="slow" advTm="8828"/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1069181" y="136733"/>
            <a:ext cx="8072437" cy="830997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" altLang="sr-Latn-RS" sz="24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Septic pulmonary emboli </a:t>
            </a:r>
            <a:r>
              <a:rPr lang="en" altLang="sr-Latn-RS" sz="24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(large </a:t>
            </a:r>
            <a:r>
              <a:rPr lang="en" altLang="sr-Latn-RS" sz="24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cavitary lesions </a:t>
            </a:r>
            <a:r>
              <a:rPr lang="sr-Latn-RS" altLang="sr-Latn-RS" sz="24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with</a:t>
            </a:r>
            <a:r>
              <a:rPr lang="en" altLang="sr-Latn-RS" sz="24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in the </a:t>
            </a:r>
            <a:r>
              <a:rPr lang="en" altLang="sr-Latn-RS" sz="24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left </a:t>
            </a:r>
            <a:r>
              <a:rPr lang="sr-Latn-RS" altLang="sr-Latn-RS" sz="24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lung in a </a:t>
            </a:r>
            <a:r>
              <a:rPr lang="en" altLang="sr-Latn-RS" sz="24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IV drug </a:t>
            </a:r>
            <a:r>
              <a:rPr lang="en" altLang="sr-Latn-RS" sz="24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addict with </a:t>
            </a:r>
            <a:r>
              <a:rPr lang="en" altLang="sr-Latn-RS" sz="24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septic </a:t>
            </a:r>
            <a:r>
              <a:rPr lang="en" altLang="sr-Latn-RS" sz="24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thrombophlebitis</a:t>
            </a:r>
            <a:endParaRPr lang="en-US" altLang="sr-Latn-RS" sz="24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500665"/>
              </p:ext>
            </p:extLst>
          </p:nvPr>
        </p:nvGraphicFramePr>
        <p:xfrm>
          <a:off x="1714499" y="967730"/>
          <a:ext cx="6781800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7" name="Image" r:id="rId6" imgW="2865611" imgH="2316877" progId="Photoshop.Image.5">
                  <p:embed/>
                </p:oleObj>
              </mc:Choice>
              <mc:Fallback>
                <p:oleObj name="Image" r:id="rId6" imgW="2865611" imgH="2316877" progId="Photoshop.Image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99" y="967730"/>
                        <a:ext cx="6781800" cy="525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793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270"/>
    </mc:Choice>
    <mc:Fallback xmlns="">
      <p:transition spd="slow" advTm="1727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Text Box 6"/>
          <p:cNvSpPr txBox="1">
            <a:spLocks noChangeArrowheads="1"/>
          </p:cNvSpPr>
          <p:nvPr/>
        </p:nvSpPr>
        <p:spPr bwMode="auto">
          <a:xfrm>
            <a:off x="571500" y="170464"/>
            <a:ext cx="9144000" cy="830997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4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Bronchogen</a:t>
            </a:r>
            <a:r>
              <a:rPr lang="sr-Latn-RS" altLang="sr-Latn-RS" sz="24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ous</a:t>
            </a:r>
            <a:r>
              <a:rPr lang="en" altLang="sr-Latn-RS" sz="24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cancer </a:t>
            </a:r>
            <a:r>
              <a:rPr lang="en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(cavity </a:t>
            </a:r>
            <a:r>
              <a:rPr lang="sr-Latn-RS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w</a:t>
            </a:r>
            <a:r>
              <a:rPr lang="en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ith</a:t>
            </a:r>
            <a:r>
              <a:rPr lang="sr-Latn-RS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in</a:t>
            </a:r>
            <a:r>
              <a:rPr lang="en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the right upper lobe with destruction </a:t>
            </a:r>
            <a:r>
              <a:rPr lang="sr-Latn-RS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of the </a:t>
            </a:r>
            <a:r>
              <a:rPr lang="en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ribs</a:t>
            </a:r>
            <a:r>
              <a:rPr lang="sr-Latn-RS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)</a:t>
            </a:r>
            <a:endParaRPr lang="sr-Latn-CS" altLang="sr-Latn-RS" sz="2400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8975488"/>
              </p:ext>
            </p:extLst>
          </p:nvPr>
        </p:nvGraphicFramePr>
        <p:xfrm>
          <a:off x="2286000" y="1001461"/>
          <a:ext cx="5715000" cy="5072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2" name="Image" r:id="rId6" imgW="2439024" imgH="2377847" progId="Photoshop.Image.5">
                  <p:embed/>
                </p:oleObj>
              </mc:Choice>
              <mc:Fallback>
                <p:oleObj name="Image" r:id="rId6" imgW="2439024" imgH="2377847" progId="Photoshop.Image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001461"/>
                        <a:ext cx="5715000" cy="5072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24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39"/>
    </mc:Choice>
    <mc:Fallback xmlns="">
      <p:transition spd="slow" advTm="12339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759508" y="142876"/>
            <a:ext cx="8858250" cy="1200329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4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Tuberculosis </a:t>
            </a:r>
            <a:r>
              <a:rPr lang="en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(multilocular </a:t>
            </a:r>
            <a:r>
              <a:rPr lang="sr-Latn-RS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large</a:t>
            </a:r>
            <a:r>
              <a:rPr lang="en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400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cavities with hydroaerical </a:t>
            </a:r>
            <a:r>
              <a:rPr lang="en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shadow, </a:t>
            </a:r>
            <a:r>
              <a:rPr lang="en" altLang="sr-Latn-RS" sz="2400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both </a:t>
            </a:r>
            <a:r>
              <a:rPr lang="sr-Latn-RS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lungs</a:t>
            </a:r>
            <a:r>
              <a:rPr lang="en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, </a:t>
            </a:r>
            <a:r>
              <a:rPr lang="sr-Latn-RS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upper</a:t>
            </a:r>
            <a:r>
              <a:rPr lang="en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lobes, </a:t>
            </a:r>
            <a:r>
              <a:rPr lang="en" altLang="sr-Latn-RS" sz="2400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chronic fibrous changes with retraction </a:t>
            </a:r>
            <a:r>
              <a:rPr lang="sr-Latn-RS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of the </a:t>
            </a:r>
            <a:r>
              <a:rPr lang="en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hilus</a:t>
            </a:r>
            <a:endParaRPr lang="en-US" altLang="sr-Latn-RS" sz="2400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6382056"/>
              </p:ext>
            </p:extLst>
          </p:nvPr>
        </p:nvGraphicFramePr>
        <p:xfrm>
          <a:off x="2293033" y="1343205"/>
          <a:ext cx="5791200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5" name="Image" r:id="rId6" imgW="1920569" imgH="2347561" progId="Photoshop.Image.5">
                  <p:embed/>
                </p:oleObj>
              </mc:Choice>
              <mc:Fallback>
                <p:oleObj name="Image" r:id="rId6" imgW="1920569" imgH="2347561" progId="Photoshop.Image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3033" y="1343205"/>
                        <a:ext cx="5791200" cy="510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090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582"/>
    </mc:Choice>
    <mc:Fallback xmlns="">
      <p:transition spd="slow" advTm="24582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162617"/>
              </p:ext>
            </p:extLst>
          </p:nvPr>
        </p:nvGraphicFramePr>
        <p:xfrm>
          <a:off x="1714500" y="987751"/>
          <a:ext cx="685800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39" name="Image" r:id="rId3" imgW="2469303" imgH="2560759" progId="Photoshop.Image.5">
                  <p:embed/>
                </p:oleObj>
              </mc:Choice>
              <mc:Fallback>
                <p:oleObj name="Image" r:id="rId3" imgW="2469303" imgH="2560759" progId="Photoshop.Image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987751"/>
                        <a:ext cx="6858000" cy="533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571500" y="76200"/>
            <a:ext cx="9144000" cy="830997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6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7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7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7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7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7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4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Infected bullae</a:t>
            </a:r>
            <a:r>
              <a:rPr lang="en" altLang="sr-Latn-RS" sz="2400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(cysts </a:t>
            </a:r>
            <a:r>
              <a:rPr lang="sr-Latn-RS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with </a:t>
            </a:r>
            <a:r>
              <a:rPr lang="en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thin walls, </a:t>
            </a:r>
            <a:r>
              <a:rPr lang="en" altLang="sr-Latn-RS" sz="2400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usually </a:t>
            </a:r>
            <a:r>
              <a:rPr lang="en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multiple, </a:t>
            </a:r>
            <a:r>
              <a:rPr lang="en" altLang="sr-Latn-RS" sz="2400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more often in the </a:t>
            </a:r>
            <a:r>
              <a:rPr lang="en" altLang="sr-Latn-RS" sz="240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upper lobes. </a:t>
            </a:r>
            <a:r>
              <a:rPr lang="en" altLang="sr-Latn-RS" sz="2400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Hydroaerical shadow means infection.</a:t>
            </a:r>
            <a:endParaRPr lang="sr-Latn-CS" altLang="sr-Latn-RS" sz="2400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52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11"/>
    </mc:Choice>
    <mc:Fallback xmlns="">
      <p:transition spd="slow" advTm="15011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3544486"/>
              </p:ext>
            </p:extLst>
          </p:nvPr>
        </p:nvGraphicFramePr>
        <p:xfrm>
          <a:off x="1485899" y="726393"/>
          <a:ext cx="7086600" cy="563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3" name="Image" r:id="rId3" imgW="2530488" imgH="2347561" progId="Photoshop.Image.5">
                  <p:embed/>
                </p:oleObj>
              </mc:Choice>
              <mc:Fallback>
                <p:oleObj name="Image" r:id="rId3" imgW="2530488" imgH="2347561" progId="Photoshop.Image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5899" y="726393"/>
                        <a:ext cx="7086600" cy="563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1858710" y="107712"/>
            <a:ext cx="6340979" cy="52322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5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6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7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7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7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7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7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800" b="1" dirty="0">
                <a:solidFill>
                  <a:srgbClr val="FFCC00"/>
                </a:solidFill>
                <a:latin typeface="Tahoma" panose="020B0604030504040204" pitchFamily="34" charset="0"/>
              </a:rPr>
              <a:t>   </a:t>
            </a:r>
            <a:r>
              <a:rPr lang="sr-Latn-RS" altLang="sr-Latn-RS" sz="2800" b="1" dirty="0" smtClean="0">
                <a:solidFill>
                  <a:srgbClr val="FFCC00"/>
                </a:solidFill>
                <a:latin typeface="Tahoma" panose="020B0604030504040204" pitchFamily="34" charset="0"/>
              </a:rPr>
              <a:t>   </a:t>
            </a:r>
            <a:r>
              <a:rPr lang="en" altLang="sr-Latn-RS" sz="2800" b="1" dirty="0" smtClean="0">
                <a:solidFill>
                  <a:srgbClr val="FFCC00"/>
                </a:solidFill>
                <a:latin typeface="+mj-lt"/>
              </a:rPr>
              <a:t>Wegener </a:t>
            </a:r>
            <a:r>
              <a:rPr lang="en" altLang="sr-Latn-RS" sz="2800" b="1" dirty="0">
                <a:solidFill>
                  <a:srgbClr val="FFCC00"/>
                </a:solidFill>
                <a:latin typeface="+mj-lt"/>
              </a:rPr>
              <a:t>granulomatosis</a:t>
            </a:r>
            <a:endParaRPr lang="en-US" altLang="sr-Latn-RS" sz="2800" b="1" dirty="0">
              <a:solidFill>
                <a:srgbClr val="FFCC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7400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3"/>
    </mc:Choice>
    <mc:Fallback xmlns="">
      <p:transition spd="slow" advTm="9713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Oval 2"/>
          <p:cNvSpPr>
            <a:spLocks noChangeArrowheads="1"/>
          </p:cNvSpPr>
          <p:nvPr/>
        </p:nvSpPr>
        <p:spPr bwMode="auto">
          <a:xfrm>
            <a:off x="647700" y="1219200"/>
            <a:ext cx="21336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4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Course of</a:t>
            </a:r>
            <a:r>
              <a:rPr lang="en" altLang="sr-Latn-RS" sz="24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sr-Latn-RS" altLang="sr-Latn-RS" sz="2400" b="1" dirty="0" smtClean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400" b="1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disease</a:t>
            </a:r>
            <a:endParaRPr lang="en-US" altLang="sr-Latn-RS" sz="2400" b="1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3427" name="Text Box 3"/>
          <p:cNvSpPr txBox="1">
            <a:spLocks noChangeArrowheads="1"/>
          </p:cNvSpPr>
          <p:nvPr/>
        </p:nvSpPr>
        <p:spPr bwMode="auto">
          <a:xfrm>
            <a:off x="3286126" y="422482"/>
            <a:ext cx="5927725" cy="1938992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Favorable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 if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 adequately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heals</a:t>
            </a:r>
            <a:endParaRPr lang="en-US" altLang="sr-Latn-RS" sz="2000" dirty="0">
              <a:latin typeface="+mj-lt"/>
              <a:cs typeface="Times New Roman" panose="02020603050405020304" pitchFamily="18" charset="0"/>
            </a:endParaRPr>
          </a:p>
          <a:p>
            <a:pPr marL="342900" indent="-34290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If 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an 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abscess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maintains 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for 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longer 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than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6 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weeks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 it is c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onsidered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 as 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chronic</a:t>
            </a:r>
            <a:endParaRPr lang="en-US" altLang="sr-Latn-RS" sz="2000" dirty="0">
              <a:latin typeface="+mj-lt"/>
              <a:cs typeface="Times New Roman" panose="02020603050405020304" pitchFamily="18" charset="0"/>
            </a:endParaRPr>
          </a:p>
          <a:p>
            <a:pPr marL="342900" indent="-34290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Radiographic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resolution is 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slow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(in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2 months 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the cavity close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,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more from 3 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months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is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necessary 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for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infiltration 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to 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clean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up</a:t>
            </a:r>
            <a:endParaRPr lang="en-US" altLang="sr-Latn-RS" sz="2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3428" name="Oval 4"/>
          <p:cNvSpPr>
            <a:spLocks noChangeArrowheads="1"/>
          </p:cNvSpPr>
          <p:nvPr/>
        </p:nvSpPr>
        <p:spPr bwMode="auto">
          <a:xfrm>
            <a:off x="714375" y="3857625"/>
            <a:ext cx="22860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400" b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Complications</a:t>
            </a:r>
            <a:endParaRPr lang="en-US" altLang="sr-Latn-RS" sz="2400" b="1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3429" name="Text Box 5"/>
          <p:cNvSpPr txBox="1">
            <a:spLocks noChangeArrowheads="1"/>
          </p:cNvSpPr>
          <p:nvPr/>
        </p:nvSpPr>
        <p:spPr bwMode="auto">
          <a:xfrm>
            <a:off x="3286126" y="3214689"/>
            <a:ext cx="5927725" cy="2554545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E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mpyema pleura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e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- most often</a:t>
            </a:r>
            <a:endParaRPr lang="en-US" altLang="sr-Latn-RS" sz="2000" dirty="0">
              <a:latin typeface="+mj-lt"/>
              <a:cs typeface="Times New Roman" panose="02020603050405020304" pitchFamily="18" charset="0"/>
            </a:endParaRPr>
          </a:p>
          <a:p>
            <a:pPr marL="342900" indent="-34290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sr-Latn-RS" altLang="sr-Latn-RS" sz="2000" dirty="0">
                <a:latin typeface="+mj-lt"/>
                <a:cs typeface="Times New Roman" panose="02020603050405020304" pitchFamily="18" charset="0"/>
              </a:rPr>
              <a:t>M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assive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hemoptysis - erosion 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of large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blood 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vessel and 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necrosis 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of the 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surrounding lung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 tis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s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ue</a:t>
            </a:r>
            <a:endParaRPr lang="en-US" altLang="sr-Latn-RS" sz="2000" dirty="0">
              <a:latin typeface="+mj-lt"/>
              <a:cs typeface="Times New Roman" panose="02020603050405020304" pitchFamily="18" charset="0"/>
            </a:endParaRPr>
          </a:p>
          <a:p>
            <a:pPr marL="342900" indent="-34290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sr-Latn-RS" altLang="sr-Latn-RS" sz="2000" dirty="0">
                <a:latin typeface="+mj-lt"/>
                <a:cs typeface="Times New Roman" panose="02020603050405020304" pitchFamily="18" charset="0"/>
              </a:rPr>
              <a:t>P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ermanent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cavity in lungs - 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sudde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n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discharge</a:t>
            </a:r>
            <a:endParaRPr lang="en-US" altLang="sr-Latn-RS" sz="2000" dirty="0">
              <a:latin typeface="+mj-lt"/>
              <a:cs typeface="Times New Roman" panose="02020603050405020304" pitchFamily="18" charset="0"/>
            </a:endParaRPr>
          </a:p>
          <a:p>
            <a:pPr marL="342900" indent="-34290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B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ronchiectasis</a:t>
            </a:r>
            <a:endParaRPr lang="en-US" altLang="sr-Latn-RS" sz="2000" dirty="0">
              <a:latin typeface="+mj-lt"/>
              <a:cs typeface="Times New Roman" panose="02020603050405020304" pitchFamily="18" charset="0"/>
            </a:endParaRPr>
          </a:p>
          <a:p>
            <a:pPr marL="342900" indent="-34290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sr-Latn-RS" altLang="sr-Latn-RS" sz="2000" dirty="0">
                <a:latin typeface="+mj-lt"/>
                <a:cs typeface="Times New Roman" panose="02020603050405020304" pitchFamily="18" charset="0"/>
              </a:rPr>
              <a:t>S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epsis</a:t>
            </a:r>
            <a:endParaRPr lang="en-US" altLang="sr-Latn-RS" sz="2000" dirty="0">
              <a:latin typeface="+mj-lt"/>
              <a:cs typeface="Times New Roman" panose="02020603050405020304" pitchFamily="18" charset="0"/>
            </a:endParaRPr>
          </a:p>
          <a:p>
            <a:pPr marL="342900" indent="-34290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sr-Latn-RS" altLang="sr-Latn-RS" sz="2000" dirty="0">
                <a:latin typeface="+mj-lt"/>
                <a:cs typeface="Times New Roman" panose="02020603050405020304" pitchFamily="18" charset="0"/>
              </a:rPr>
              <a:t>E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mbolic brain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 abscess</a:t>
            </a:r>
            <a:endParaRPr lang="en-US" altLang="sr-Latn-RS" sz="2000" dirty="0">
              <a:latin typeface="+mj-lt"/>
              <a:cs typeface="Times New Roman" panose="02020603050405020304" pitchFamily="18" charset="0"/>
            </a:endParaRPr>
          </a:p>
          <a:p>
            <a:pPr marL="342900" indent="-34290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sr-Latn-RS" altLang="sr-Latn-RS" sz="2000" dirty="0">
                <a:latin typeface="+mj-lt"/>
                <a:cs typeface="Times New Roman" panose="02020603050405020304" pitchFamily="18" charset="0"/>
              </a:rPr>
              <a:t>A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myloidosis </a:t>
            </a:r>
            <a:r>
              <a:rPr lang="en" altLang="sr-Latn-RS" sz="2000" dirty="0">
                <a:latin typeface="+mj-lt"/>
                <a:cs typeface="Times New Roman" panose="02020603050405020304" pitchFamily="18" charset="0"/>
              </a:rPr>
              <a:t>- rarely </a:t>
            </a:r>
            <a:r>
              <a:rPr lang="en" altLang="sr-Latn-RS" sz="2000" dirty="0" smtClean="0">
                <a:latin typeface="+mj-lt"/>
                <a:cs typeface="Times New Roman" panose="02020603050405020304" pitchFamily="18" charset="0"/>
              </a:rPr>
              <a:t>see</a:t>
            </a:r>
            <a:r>
              <a:rPr lang="sr-Latn-RS" altLang="sr-Latn-RS" sz="2000" dirty="0" smtClean="0">
                <a:latin typeface="+mj-lt"/>
                <a:cs typeface="Times New Roman" panose="02020603050405020304" pitchFamily="18" charset="0"/>
              </a:rPr>
              <a:t>n</a:t>
            </a:r>
            <a:endParaRPr lang="en-US" altLang="sr-Latn-RS" sz="2000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25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57"/>
    </mc:Choice>
    <mc:Fallback xmlns="">
      <p:transition spd="slow" advTm="51057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2"/>
          <p:cNvSpPr>
            <a:spLocks noChangeArrowheads="1" noChangeShapeType="1" noTextEdit="1"/>
          </p:cNvSpPr>
          <p:nvPr/>
        </p:nvSpPr>
        <p:spPr bwMode="auto">
          <a:xfrm>
            <a:off x="2928922" y="142853"/>
            <a:ext cx="4943476" cy="928694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 eaLnBrk="1" hangingPunct="1">
              <a:defRPr/>
            </a:pPr>
            <a:r>
              <a:rPr lang="en" sz="3600" b="1" kern="10" spc="-360" dirty="0" smtClean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+mj-lt"/>
                <a:cs typeface="Times New Roman"/>
              </a:rPr>
              <a:t>Therapy</a:t>
            </a:r>
            <a:endParaRPr lang="en" sz="3600" b="1" kern="10" spc="-360" dirty="0">
              <a:ln w="12700">
                <a:solidFill>
                  <a:srgbClr val="FFFF00"/>
                </a:solidFill>
                <a:round/>
                <a:headEnd/>
                <a:tailEnd/>
              </a:ln>
              <a:solidFill>
                <a:srgbClr val="FFC000"/>
              </a:solidFill>
              <a:latin typeface="+mj-lt"/>
              <a:cs typeface="Times New Roman"/>
            </a:endParaRPr>
          </a:p>
        </p:txBody>
      </p:sp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928688" y="1071563"/>
            <a:ext cx="8572500" cy="1938992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removal 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predisposing </a:t>
            </a: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agents</a:t>
            </a:r>
            <a:endParaRPr lang="en-U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combined antibiotic therapy directed on the gram positive and gram negative aerobic and anaerobic 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flora</a:t>
            </a:r>
            <a:endParaRPr lang="en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2400" b="1" dirty="0">
              <a:solidFill>
                <a:srgbClr val="FFC000"/>
              </a:solidFill>
              <a:latin typeface="Swiss Black YU" pitchFamily="34" charset="0"/>
            </a:endParaRPr>
          </a:p>
        </p:txBody>
      </p:sp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571500" y="2786063"/>
            <a:ext cx="2667000" cy="685800"/>
          </a:xfrm>
          <a:prstGeom prst="ellipse">
            <a:avLst/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" sz="20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cs typeface="Times New Roman" pitchFamily="18" charset="0"/>
              </a:rPr>
              <a:t>Initial therapy</a:t>
            </a:r>
            <a:endParaRPr lang="en-US" sz="2000" b="1" dirty="0">
              <a:solidFill>
                <a:schemeClr val="bg2">
                  <a:lumMod val="60000"/>
                  <a:lumOff val="4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04453" name="Text Box 5"/>
          <p:cNvSpPr txBox="1">
            <a:spLocks noChangeArrowheads="1"/>
          </p:cNvSpPr>
          <p:nvPr/>
        </p:nvSpPr>
        <p:spPr bwMode="auto">
          <a:xfrm>
            <a:off x="1714500" y="3500438"/>
            <a:ext cx="7500938" cy="101566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Amoxicillin in combination with clavulonic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acid</a:t>
            </a:r>
            <a:endParaRPr lang="sr-Latn-R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or </a:t>
            </a:r>
            <a:endParaRPr lang="en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Erythromycin with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addition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Metronidazole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and Gentamicin</a:t>
            </a:r>
          </a:p>
        </p:txBody>
      </p:sp>
      <p:sp>
        <p:nvSpPr>
          <p:cNvPr id="23558" name="Rectangle 7"/>
          <p:cNvSpPr>
            <a:spLocks noChangeArrowheads="1"/>
          </p:cNvSpPr>
          <p:nvPr/>
        </p:nvSpPr>
        <p:spPr bwMode="auto">
          <a:xfrm>
            <a:off x="571500" y="4876800"/>
            <a:ext cx="9144000" cy="6858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+mj-lt"/>
                <a:cs typeface="Times New Roman" pitchFamily="18" charset="0"/>
              </a:rPr>
              <a:t>Flucloxacillin, Clindamycin, Cephalosporins, Chloramphenicol, </a:t>
            </a:r>
            <a:r>
              <a:rPr lang="en" sz="20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+mj-lt"/>
                <a:cs typeface="Times New Roman" pitchFamily="18" charset="0"/>
              </a:rPr>
              <a:t>Quinolones</a:t>
            </a:r>
            <a:endParaRPr lang="en-US" sz="2000" b="1" dirty="0">
              <a:solidFill>
                <a:schemeClr val="bg2">
                  <a:lumMod val="60000"/>
                  <a:lumOff val="40000"/>
                </a:schemeClr>
              </a:solidFill>
              <a:latin typeface="+mj-lt"/>
              <a:cs typeface="Times New Roman" pitchFamily="18" charset="0"/>
            </a:endParaRPr>
          </a:p>
          <a:p>
            <a:pPr algn="ctr" eaLnBrk="1" hangingPunct="1">
              <a:defRPr/>
            </a:pPr>
            <a:endParaRPr lang="en-US" sz="2000" b="1" dirty="0"/>
          </a:p>
        </p:txBody>
      </p:sp>
      <p:sp>
        <p:nvSpPr>
          <p:cNvPr id="104455" name="Text Box 8"/>
          <p:cNvSpPr txBox="1">
            <a:spLocks noChangeArrowheads="1"/>
          </p:cNvSpPr>
          <p:nvPr/>
        </p:nvSpPr>
        <p:spPr bwMode="auto">
          <a:xfrm>
            <a:off x="714375" y="5715000"/>
            <a:ext cx="6072188" cy="1016000"/>
          </a:xfrm>
          <a:prstGeom prst="rect">
            <a:avLst/>
          </a:prstGeom>
          <a:gradFill rotWithShape="0">
            <a:gsLst>
              <a:gs pos="0">
                <a:srgbClr val="000047"/>
              </a:gs>
              <a:gs pos="50000">
                <a:srgbClr val="000099"/>
              </a:gs>
              <a:gs pos="100000">
                <a:srgbClr val="000047"/>
              </a:gs>
            </a:gsLst>
            <a:lin ang="5400000" scaled="1"/>
          </a:gra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Positional drainage</a:t>
            </a:r>
            <a:endParaRPr lang="en-U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Bronchodilators</a:t>
            </a:r>
            <a:endParaRPr lang="en-U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Surg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ical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treatment - resection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segment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or lobes</a:t>
            </a:r>
            <a:endParaRPr lang="en-U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7177" name="Oval 9"/>
          <p:cNvSpPr>
            <a:spLocks noChangeArrowheads="1"/>
          </p:cNvSpPr>
          <p:nvPr/>
        </p:nvSpPr>
        <p:spPr bwMode="auto">
          <a:xfrm>
            <a:off x="6362700" y="5867400"/>
            <a:ext cx="3352800" cy="685800"/>
          </a:xfrm>
          <a:prstGeom prst="ellipse">
            <a:avLst/>
          </a:prstGeom>
          <a:gradFill rotWithShape="0">
            <a:gsLst>
              <a:gs pos="0">
                <a:schemeClr val="bg2">
                  <a:gamma/>
                  <a:shade val="46275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" sz="2000" b="1" dirty="0">
                <a:latin typeface="+mj-lt"/>
              </a:rPr>
              <a:t>Mortality </a:t>
            </a:r>
            <a:r>
              <a:rPr lang="en" sz="2000" b="1" dirty="0" smtClean="0">
                <a:latin typeface="+mj-lt"/>
              </a:rPr>
              <a:t>up </a:t>
            </a:r>
            <a:r>
              <a:rPr lang="en" sz="2000" b="1" dirty="0">
                <a:latin typeface="+mj-lt"/>
              </a:rPr>
              <a:t>to 20%</a:t>
            </a:r>
          </a:p>
        </p:txBody>
      </p:sp>
    </p:spTree>
    <p:extLst>
      <p:ext uri="{BB962C8B-B14F-4D97-AF65-F5344CB8AC3E}">
        <p14:creationId xmlns:p14="http://schemas.microsoft.com/office/powerpoint/2010/main" val="264870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085"/>
    </mc:Choice>
    <mc:Fallback xmlns="">
      <p:transition spd="slow" advTm="46085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477838"/>
            <a:ext cx="9424988" cy="1152525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/>
              </a:rPr>
              <a:t>CAP disrupts normal function </a:t>
            </a:r>
            <a:r>
              <a:rPr lang="sr-Latn-RS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/>
              </a:rPr>
              <a:t>of respiratory system</a:t>
            </a:r>
            <a:endParaRPr lang="en-IN" dirty="0" smtClean="0">
              <a:solidFill>
                <a:schemeClr val="accent1">
                  <a:lumMod val="60000"/>
                  <a:lumOff val="40000"/>
                </a:schemeClr>
              </a:solidFill>
              <a:effectLst/>
            </a:endParaRPr>
          </a:p>
        </p:txBody>
      </p:sp>
      <p:pic>
        <p:nvPicPr>
          <p:cNvPr id="317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8000" y="1639888"/>
            <a:ext cx="9332913" cy="4775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ext Box 3"/>
          <p:cNvSpPr txBox="1">
            <a:spLocks noChangeArrowheads="1"/>
          </p:cNvSpPr>
          <p:nvPr/>
        </p:nvSpPr>
        <p:spPr bwMode="auto">
          <a:xfrm>
            <a:off x="571500" y="2786063"/>
            <a:ext cx="9144000" cy="646112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" altLang="sr-Latn-RS" sz="36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BRONCHIECTASIS</a:t>
            </a:r>
            <a:endParaRPr lang="sr-Latn-CS" altLang="sr-Latn-RS" sz="3600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85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89"/>
    </mc:Choice>
    <mc:Fallback xmlns="">
      <p:transition spd="slow" advTm="5289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ext Box 2"/>
          <p:cNvSpPr txBox="1">
            <a:spLocks noChangeArrowheads="1"/>
          </p:cNvSpPr>
          <p:nvPr/>
        </p:nvSpPr>
        <p:spPr bwMode="auto">
          <a:xfrm>
            <a:off x="2798548" y="371343"/>
            <a:ext cx="4332718" cy="646331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3600" b="1" dirty="0">
                <a:solidFill>
                  <a:srgbClr val="FFC000"/>
                </a:solidFill>
                <a:latin typeface="+mj-lt"/>
              </a:rPr>
              <a:t>Bronchiectasis</a:t>
            </a:r>
            <a:endParaRPr lang="en-US" altLang="sr-Latn-RS" sz="3600" b="1" dirty="0">
              <a:solidFill>
                <a:srgbClr val="FFC000"/>
              </a:solidFill>
              <a:latin typeface="+mj-lt"/>
            </a:endParaRPr>
          </a:p>
        </p:txBody>
      </p:sp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785814" y="1357314"/>
            <a:ext cx="8358187" cy="4154984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Irreversible extensions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predominantly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small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and middle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bronchi with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  destruction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their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walls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Airways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(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due to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loss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elasticity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and muscular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fiber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s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) become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p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assive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conductors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air</a:t>
            </a:r>
            <a:endParaRPr lang="sr-Latn-C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Damaged function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ciliary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cells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favors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the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standstill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of mucus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which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is being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abundantly create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d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(hyperactivity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of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submucosal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gland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s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)</a:t>
            </a:r>
            <a:endParaRPr lang="en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Increased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viscosity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of the mucus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(high </a:t>
            </a:r>
            <a:r>
              <a:rPr lang="en" altLang="sr-Latn-RS" sz="1600" b="1" dirty="0">
                <a:latin typeface="+mj-lt"/>
                <a:cs typeface="Times New Roman" panose="02020603050405020304" pitchFamily="18" charset="0"/>
              </a:rPr>
              <a:t>concentration </a:t>
            </a:r>
            <a:r>
              <a:rPr lang="sr-Latn-RS" altLang="sr-Latn-RS" sz="1600" b="1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DNA </a:t>
            </a:r>
            <a:r>
              <a:rPr lang="en" altLang="sr-Latn-RS" sz="1600" b="1" dirty="0">
                <a:latin typeface="+mj-lt"/>
                <a:cs typeface="Times New Roman" panose="02020603050405020304" pitchFamily="18" charset="0"/>
              </a:rPr>
              <a:t>and disulfide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link</a:t>
            </a:r>
            <a:r>
              <a:rPr lang="sr-Latn-RS" altLang="sr-Latn-RS" sz="1600" b="1" dirty="0" smtClean="0">
                <a:latin typeface="+mj-lt"/>
                <a:cs typeface="Times New Roman" panose="02020603050405020304" pitchFamily="18" charset="0"/>
              </a:rPr>
              <a:t>s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)</a:t>
            </a:r>
            <a:endParaRPr lang="sr-Latn-CS" altLang="sr-Latn-RS" sz="16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sz="4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Bronchiectasis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are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not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onsider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to be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reversible,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usually cylindrical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extensions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of the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bronchus,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which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appear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after viral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infection,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pneumonia or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atelectasis</a:t>
            </a:r>
            <a:endParaRPr lang="en-U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54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195"/>
    </mc:Choice>
    <mc:Fallback xmlns="">
      <p:transition spd="slow" advTm="35195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1845892" y="500042"/>
            <a:ext cx="6583756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en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+mj-lt"/>
                <a:cs typeface="Times New Roman"/>
              </a:rPr>
              <a:t>Bronchiectasiae</a:t>
            </a:r>
            <a:endParaRPr lang="en" sz="3600" b="1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C000"/>
              </a:solidFill>
              <a:latin typeface="+mj-lt"/>
              <a:cs typeface="Times New Roman"/>
            </a:endParaRPr>
          </a:p>
        </p:txBody>
      </p:sp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571500" y="1714500"/>
            <a:ext cx="9196343" cy="101566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 smtClean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Definition: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irreversible expansion 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of the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lumen,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mostly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small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and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middle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bronchi with destruction 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their walls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, which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clinical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ly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 manifest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s as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cough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with abundant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expectoration (often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purulent sputum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"on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full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mouth”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,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especially in the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morning)</a:t>
            </a:r>
            <a:endParaRPr lang="en" altLang="sr-Latn-RS" sz="20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571500" y="3429001"/>
            <a:ext cx="9196343" cy="156966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b="1" dirty="0" smtClean="0">
                <a:latin typeface="+mj-lt"/>
                <a:cs typeface="Times New Roman" panose="02020603050405020304" pitchFamily="18" charset="0"/>
              </a:rPr>
              <a:t>Etiopathogenesis:</a:t>
            </a:r>
            <a:endParaRPr lang="sr-Latn-CS" altLang="sr-Latn-RS" b="1" dirty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" altLang="sr-Latn-RS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innate </a:t>
            </a:r>
            <a:endParaRPr lang="sr-Latn-CS" altLang="sr-Latn-RS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" altLang="sr-Latn-RS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acquired</a:t>
            </a:r>
            <a:endParaRPr lang="en-US" altLang="sr-Latn-RS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45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27"/>
    </mc:Choice>
    <mc:Fallback xmlns="">
      <p:transition spd="slow" advTm="7027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ext Box 3"/>
          <p:cNvSpPr txBox="1">
            <a:spLocks noChangeArrowheads="1"/>
          </p:cNvSpPr>
          <p:nvPr/>
        </p:nvSpPr>
        <p:spPr bwMode="auto">
          <a:xfrm>
            <a:off x="3390900" y="362797"/>
            <a:ext cx="3252788" cy="671512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36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Pathogenesis</a:t>
            </a:r>
            <a:endParaRPr lang="en-US" altLang="sr-Latn-RS" sz="36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8547" name="Text Box 4"/>
          <p:cNvSpPr txBox="1">
            <a:spLocks noChangeArrowheads="1"/>
          </p:cNvSpPr>
          <p:nvPr/>
        </p:nvSpPr>
        <p:spPr bwMode="auto">
          <a:xfrm>
            <a:off x="714375" y="1428751"/>
            <a:ext cx="8605838" cy="397031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400" b="1" dirty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Congenital </a:t>
            </a:r>
            <a:r>
              <a:rPr lang="en" altLang="sr-Latn-RS" sz="2400" b="1" dirty="0" smtClean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bronchiectasis</a:t>
            </a:r>
            <a:r>
              <a:rPr lang="sr-Latn-RS" altLang="sr-Latn-RS" sz="2400" b="1" dirty="0" smtClean="0">
                <a:solidFill>
                  <a:srgbClr val="FFC000"/>
                </a:solidFill>
                <a:latin typeface="+mn-lt"/>
                <a:cs typeface="Times New Roman" panose="02020603050405020304" pitchFamily="18" charset="0"/>
              </a:rPr>
              <a:t>:</a:t>
            </a:r>
            <a:endParaRPr lang="en-US" altLang="sr-Latn-RS" sz="2400" b="1" dirty="0">
              <a:solidFill>
                <a:srgbClr val="FFC000"/>
              </a:solidFill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sz="24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400" b="1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expressed at birth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sometimes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 they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appear 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in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more members 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one famil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y</a:t>
            </a:r>
            <a:endParaRPr lang="sr-Latn-CS" altLang="sr-Latn-RS" sz="20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they o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ften c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ontent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all bronchi 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in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one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anatomical 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region</a:t>
            </a:r>
            <a:endParaRPr lang="sr-Latn-CS" altLang="sr-Latn-RS" sz="20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 usually cystic or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saccular,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rarely cylindrical</a:t>
            </a:r>
            <a:endParaRPr lang="sr-Latn-CS" altLang="sr-Latn-RS" sz="20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thin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walls without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character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istics of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inflammation and fibrosis</a:t>
            </a:r>
            <a:endParaRPr lang="sr-Latn-CS" altLang="sr-Latn-RS" sz="20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 without 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any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change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in surrounding pulmonary parenchyma</a:t>
            </a:r>
            <a:endParaRPr lang="sr-Latn-CS" altLang="sr-Latn-RS" sz="20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 united with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other anomalies 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development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: one-sided emphysema ,  agenesis 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pulmonary arteries,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congenital cardiac </a:t>
            </a:r>
            <a:r>
              <a:rPr lang="sr-Latn-RS" altLang="sr-Latn-RS" sz="2000" b="1" dirty="0" smtClean="0">
                <a:latin typeface="+mn-lt"/>
                <a:cs typeface="Times New Roman" panose="02020603050405020304" pitchFamily="18" charset="0"/>
              </a:rPr>
              <a:t>defects</a:t>
            </a:r>
            <a:r>
              <a:rPr lang="en" altLang="sr-Latn-RS" sz="2000" b="1" dirty="0" smtClean="0">
                <a:latin typeface="+mn-lt"/>
                <a:cs typeface="Times New Roman" panose="02020603050405020304" pitchFamily="18" charset="0"/>
              </a:rPr>
              <a:t>, </a:t>
            </a:r>
            <a:r>
              <a:rPr lang="en" altLang="sr-Latn-RS" sz="2000" b="1" dirty="0">
                <a:latin typeface="+mn-lt"/>
                <a:cs typeface="Times New Roman" panose="02020603050405020304" pitchFamily="18" charset="0"/>
              </a:rPr>
              <a:t>congenital kyphoscoliosis</a:t>
            </a:r>
            <a:endParaRPr lang="sr-Latn-CS" altLang="sr-Latn-RS" sz="2000" b="1" dirty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sz="2000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81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618"/>
    </mc:Choice>
    <mc:Fallback xmlns="">
      <p:transition spd="slow" advTm="39618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WordArt 2"/>
          <p:cNvSpPr>
            <a:spLocks noChangeArrowheads="1" noChangeShapeType="1" noTextEdit="1"/>
          </p:cNvSpPr>
          <p:nvPr/>
        </p:nvSpPr>
        <p:spPr bwMode="auto">
          <a:xfrm>
            <a:off x="1435101" y="280987"/>
            <a:ext cx="7086600" cy="708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" sz="3600" b="1" kern="10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Acquired bronchiectasis</a:t>
            </a:r>
            <a:endParaRPr lang="sr-Latn-RS" sz="3600" b="1" kern="10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857251" y="1357313"/>
            <a:ext cx="7929563" cy="163195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800" b="1" dirty="0">
                <a:solidFill>
                  <a:schemeClr val="accent1"/>
                </a:solidFill>
                <a:latin typeface="Tahoma" panose="020B0604030504040204" pitchFamily="34" charset="0"/>
              </a:rPr>
              <a:t> </a:t>
            </a:r>
            <a:r>
              <a:rPr lang="sr-Latn-RS" altLang="sr-Latn-RS" sz="2400" b="1" dirty="0">
                <a:latin typeface="+mj-lt"/>
                <a:cs typeface="Times New Roman" panose="02020603050405020304" pitchFamily="18" charset="0"/>
              </a:rPr>
              <a:t>O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ccurrence 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of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bronchiectasis :</a:t>
            </a:r>
            <a:endParaRPr lang="en-U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 inadequate evacuation 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secretions </a:t>
            </a: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and </a:t>
            </a:r>
            <a:endParaRPr lang="sr-Latn-C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 settlement 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bacteria </a:t>
            </a: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in 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the airways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 </a:t>
            </a:r>
            <a:endParaRPr lang="sr-Latn-CS" altLang="sr-Latn-RS" sz="24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857251" y="3357564"/>
            <a:ext cx="7929563" cy="1938337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Mucus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in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the airways accumulates as a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consequence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of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:</a:t>
            </a:r>
            <a:endParaRPr lang="sr-Cyrl-C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sr-Latn-C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j-lt"/>
              </a:rPr>
              <a:t>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endolu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minal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obstruction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of the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bronchus</a:t>
            </a:r>
            <a:endParaRPr lang="sr-Latn-C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extramural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obstruction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of the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bronchus </a:t>
            </a:r>
            <a:endParaRPr lang="sr-Latn-C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disorders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in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mucociliary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transport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•"/>
            </a:pPr>
            <a:endParaRPr lang="en-US" altLang="sr-Latn-RS" sz="2000" b="1" dirty="0">
              <a:latin typeface="+mj-lt"/>
            </a:endParaRPr>
          </a:p>
        </p:txBody>
      </p:sp>
      <p:sp>
        <p:nvSpPr>
          <p:cNvPr id="109573" name="AutoShape 5"/>
          <p:cNvSpPr>
            <a:spLocks noChangeArrowheads="1"/>
          </p:cNvSpPr>
          <p:nvPr/>
        </p:nvSpPr>
        <p:spPr bwMode="auto">
          <a:xfrm>
            <a:off x="4498182" y="1933080"/>
            <a:ext cx="647700" cy="287337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sz="4400">
              <a:latin typeface="Swiss Black YU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864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956"/>
    </mc:Choice>
    <mc:Fallback xmlns="">
      <p:transition spd="slow" advTm="22956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88" y="1500189"/>
            <a:ext cx="8329612" cy="3157269"/>
          </a:xfrm>
          <a:solidFill>
            <a:schemeClr val="tx2">
              <a:lumMod val="50000"/>
              <a:lumOff val="50000"/>
            </a:schemeClr>
          </a:solidFill>
          <a:ln>
            <a:solidFill>
              <a:srgbClr val="FFC000"/>
            </a:solidFill>
          </a:ln>
        </p:spPr>
        <p:txBody>
          <a:bodyPr/>
          <a:lstStyle/>
          <a:p>
            <a:pPr eaLnBrk="1" hangingPunct="1">
              <a:defRPr/>
            </a:pPr>
            <a:endParaRPr lang="sr-Cyrl-CS" sz="24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Latn-RS" sz="2400" b="1" dirty="0" smtClean="0">
                <a:solidFill>
                  <a:srgbClr val="FFC000"/>
                </a:solidFill>
                <a:latin typeface="+mj-lt"/>
                <a:cs typeface="Times New Roman" pitchFamily="18" charset="0"/>
              </a:rPr>
              <a:t>Foreign </a:t>
            </a:r>
            <a:r>
              <a:rPr lang="en" sz="2400" b="1" dirty="0" smtClean="0">
                <a:solidFill>
                  <a:srgbClr val="FFC000"/>
                </a:solidFill>
                <a:latin typeface="+mj-lt"/>
                <a:cs typeface="Times New Roman" pitchFamily="18" charset="0"/>
              </a:rPr>
              <a:t>bodies</a:t>
            </a:r>
            <a:endParaRPr lang="sr-Latn-CS" sz="2400" b="1" dirty="0">
              <a:solidFill>
                <a:srgbClr val="FFC000"/>
              </a:solidFill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Latn-RS" sz="2400" b="1" dirty="0" smtClean="0">
                <a:solidFill>
                  <a:srgbClr val="FFC000"/>
                </a:solidFill>
                <a:latin typeface="+mj-lt"/>
                <a:cs typeface="Times New Roman" pitchFamily="18" charset="0"/>
              </a:rPr>
              <a:t>Mucus plugs</a:t>
            </a:r>
            <a:endParaRPr lang="sr-Latn-CS" sz="2400" b="1" dirty="0">
              <a:solidFill>
                <a:srgbClr val="FFC000"/>
              </a:solidFill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Latn-RS" sz="2400" b="1" dirty="0">
                <a:solidFill>
                  <a:srgbClr val="FFC000"/>
                </a:solidFill>
                <a:latin typeface="+mj-lt"/>
                <a:cs typeface="Times New Roman" pitchFamily="18" charset="0"/>
              </a:rPr>
              <a:t>P</a:t>
            </a:r>
            <a:r>
              <a:rPr lang="en" sz="2400" b="1" dirty="0" smtClean="0">
                <a:solidFill>
                  <a:srgbClr val="FFC000"/>
                </a:solidFill>
                <a:latin typeface="+mj-lt"/>
                <a:cs typeface="Times New Roman" pitchFamily="18" charset="0"/>
              </a:rPr>
              <a:t>ost-inflammatory </a:t>
            </a:r>
            <a:r>
              <a:rPr lang="en" sz="2400" b="1" dirty="0">
                <a:solidFill>
                  <a:srgbClr val="FFC000"/>
                </a:solidFill>
                <a:latin typeface="+mj-lt"/>
                <a:cs typeface="Times New Roman" pitchFamily="18" charset="0"/>
              </a:rPr>
              <a:t>scars </a:t>
            </a:r>
          </a:p>
          <a:p>
            <a:pPr eaLnBrk="1" hangingPunct="1">
              <a:defRPr/>
            </a:pPr>
            <a:r>
              <a:rPr lang="sr-Latn-RS" sz="2400" b="1" dirty="0">
                <a:solidFill>
                  <a:srgbClr val="FFC000"/>
                </a:solidFill>
                <a:latin typeface="+mj-lt"/>
                <a:cs typeface="Times New Roman" pitchFamily="18" charset="0"/>
              </a:rPr>
              <a:t>A</a:t>
            </a:r>
            <a:r>
              <a:rPr lang="en" sz="2400" b="1" dirty="0" smtClean="0">
                <a:solidFill>
                  <a:srgbClr val="FFC000"/>
                </a:solidFill>
                <a:latin typeface="+mj-lt"/>
                <a:cs typeface="Times New Roman" pitchFamily="18" charset="0"/>
              </a:rPr>
              <a:t>spergillosis</a:t>
            </a:r>
            <a:endParaRPr lang="sr-Latn-CS" sz="2400" b="1" dirty="0">
              <a:solidFill>
                <a:srgbClr val="FFC000"/>
              </a:solidFill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Latn-RS" sz="2400" b="1" dirty="0">
                <a:solidFill>
                  <a:srgbClr val="FFC000"/>
                </a:solidFill>
                <a:latin typeface="+mj-lt"/>
                <a:cs typeface="Times New Roman" pitchFamily="18" charset="0"/>
              </a:rPr>
              <a:t>G</a:t>
            </a:r>
            <a:r>
              <a:rPr lang="en" sz="2400" b="1" dirty="0" smtClean="0">
                <a:solidFill>
                  <a:srgbClr val="FFC000"/>
                </a:solidFill>
                <a:latin typeface="+mj-lt"/>
                <a:cs typeface="Times New Roman" pitchFamily="18" charset="0"/>
              </a:rPr>
              <a:t>ranulomas</a:t>
            </a:r>
            <a:endParaRPr lang="sr-Latn-CS" sz="2400" b="1" dirty="0">
              <a:solidFill>
                <a:srgbClr val="FFC000"/>
              </a:solidFill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Latn-RS" sz="2400" b="1" dirty="0">
                <a:solidFill>
                  <a:srgbClr val="FFC000"/>
                </a:solidFill>
                <a:latin typeface="+mj-lt"/>
                <a:cs typeface="Times New Roman" pitchFamily="18" charset="0"/>
              </a:rPr>
              <a:t>T</a:t>
            </a:r>
            <a:r>
              <a:rPr lang="en" sz="2400" b="1" dirty="0" smtClean="0">
                <a:solidFill>
                  <a:srgbClr val="FFC000"/>
                </a:solidFill>
                <a:latin typeface="+mj-lt"/>
                <a:cs typeface="Times New Roman" pitchFamily="18" charset="0"/>
              </a:rPr>
              <a:t>umors </a:t>
            </a:r>
            <a:endParaRPr lang="en" sz="2400" b="1" dirty="0">
              <a:solidFill>
                <a:srgbClr val="FFC000"/>
              </a:solidFill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endParaRPr lang="sr-Latn-CS" dirty="0"/>
          </a:p>
        </p:txBody>
      </p:sp>
      <p:sp>
        <p:nvSpPr>
          <p:cNvPr id="110595" name="Rectangle 6"/>
          <p:cNvSpPr>
            <a:spLocks noChangeArrowheads="1"/>
          </p:cNvSpPr>
          <p:nvPr/>
        </p:nvSpPr>
        <p:spPr bwMode="auto">
          <a:xfrm>
            <a:off x="571501" y="571500"/>
            <a:ext cx="8963025" cy="424732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en" altLang="sr-Latn-RS" sz="2400" b="1" dirty="0">
                <a:solidFill>
                  <a:schemeClr val="bg1"/>
                </a:solidFill>
                <a:latin typeface="Swiss Black YU" pitchFamily="34" charset="0"/>
              </a:rPr>
              <a:t>   </a:t>
            </a: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Endoluminal obstruction 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of the airways is caused by:</a:t>
            </a:r>
            <a:endParaRPr lang="en" altLang="sr-Latn-RS" sz="2400" b="1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52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52"/>
    </mc:Choice>
    <mc:Fallback xmlns="">
      <p:transition spd="slow" advTm="16752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95514" y="1786071"/>
            <a:ext cx="7272471" cy="2982483"/>
          </a:xfrm>
          <a:solidFill>
            <a:schemeClr val="tx2">
              <a:lumMod val="50000"/>
              <a:lumOff val="50000"/>
            </a:schemeClr>
          </a:solidFill>
          <a:ln>
            <a:solidFill>
              <a:srgbClr val="FFC000"/>
            </a:solidFill>
          </a:ln>
        </p:spPr>
        <p:txBody>
          <a:bodyPr/>
          <a:lstStyle/>
          <a:p>
            <a:pPr eaLnBrk="1" hangingPunct="1"/>
            <a:endParaRPr lang="sr-Cyrl-CS" altLang="sr-Latn-RS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" altLang="sr-Latn-RS" sz="24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enlarged lymphatic nodes  </a:t>
            </a:r>
          </a:p>
          <a:p>
            <a:pPr eaLnBrk="1" hangingPunct="1">
              <a:buFontTx/>
              <a:buNone/>
            </a:pPr>
            <a:endParaRPr lang="en-US" altLang="sr-Latn-RS" sz="24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 eaLnBrk="1" hangingPunct="1"/>
            <a:r>
              <a:rPr lang="en" altLang="sr-Latn-RS" sz="24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tumors surrounding structure</a:t>
            </a:r>
            <a:endParaRPr lang="en-US" altLang="sr-Latn-RS" sz="24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sr-Latn-CS" altLang="sr-Latn-RS" sz="24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 eaLnBrk="1" hangingPunct="1"/>
            <a:r>
              <a:rPr lang="en" altLang="sr-Latn-RS" sz="24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posttuberculosis </a:t>
            </a:r>
            <a:r>
              <a:rPr lang="en" altLang="sr-Latn-RS" sz="24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stenosis</a:t>
            </a:r>
            <a:r>
              <a:rPr lang="sr-Latn-RS" altLang="sr-Latn-RS" sz="24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of the</a:t>
            </a:r>
            <a:r>
              <a:rPr lang="en" altLang="sr-Latn-RS" sz="24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4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bronchus</a:t>
            </a:r>
            <a:endParaRPr lang="en-US" altLang="sr-Latn-RS" sz="24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 eaLnBrk="1" hangingPunct="1"/>
            <a:endParaRPr lang="sr-Latn-CS" alt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1495514" y="571501"/>
            <a:ext cx="7272471" cy="1128713"/>
          </a:xfrm>
          <a:solidFill>
            <a:schemeClr val="tx2">
              <a:lumMod val="50000"/>
              <a:lumOff val="50000"/>
            </a:schemeClr>
          </a:solidFill>
        </p:spPr>
        <p:txBody>
          <a:bodyPr/>
          <a:lstStyle/>
          <a:p>
            <a:pPr algn="ctr" eaLnBrk="1" hangingPunct="1">
              <a:tabLst>
                <a:tab pos="180975" algn="l"/>
                <a:tab pos="266700" algn="l"/>
                <a:tab pos="542925" algn="l"/>
              </a:tabLst>
              <a:defRPr/>
            </a:pPr>
            <a:r>
              <a:rPr lang="en" sz="2800" dirty="0">
                <a:solidFill>
                  <a:schemeClr val="tx1"/>
                </a:solidFill>
                <a:effectLst/>
                <a:cs typeface="Times New Roman" pitchFamily="18" charset="0"/>
              </a:rPr>
              <a:t>Extraluminal obstruction </a:t>
            </a:r>
            <a:r>
              <a:rPr lang="sr-Latn-RS" sz="2800" dirty="0" smtClean="0">
                <a:solidFill>
                  <a:schemeClr val="tx1"/>
                </a:solidFill>
                <a:effectLst/>
                <a:cs typeface="Times New Roman" pitchFamily="18" charset="0"/>
              </a:rPr>
              <a:t>is </a:t>
            </a:r>
            <a:r>
              <a:rPr lang="en" sz="2800" dirty="0" smtClean="0">
                <a:solidFill>
                  <a:schemeClr val="tx1"/>
                </a:solidFill>
                <a:effectLst/>
                <a:cs typeface="Times New Roman" pitchFamily="18" charset="0"/>
              </a:rPr>
              <a:t>cause</a:t>
            </a:r>
            <a:r>
              <a:rPr lang="sr-Latn-RS" sz="2800" dirty="0" smtClean="0">
                <a:solidFill>
                  <a:schemeClr val="tx1"/>
                </a:solidFill>
                <a:effectLst/>
                <a:cs typeface="Times New Roman" pitchFamily="18" charset="0"/>
              </a:rPr>
              <a:t>d by</a:t>
            </a:r>
            <a:r>
              <a:rPr lang="en" sz="2800" dirty="0" smtClean="0">
                <a:solidFill>
                  <a:schemeClr val="tx1"/>
                </a:solidFill>
                <a:effectLst/>
                <a:cs typeface="Times New Roman" pitchFamily="18" charset="0"/>
              </a:rPr>
              <a:t>: </a:t>
            </a:r>
            <a:r>
              <a:rPr lang="sr-Latn-CS" sz="3200" dirty="0">
                <a:solidFill>
                  <a:schemeClr val="bg1"/>
                </a:solidFill>
              </a:rPr>
              <a:t/>
            </a:r>
            <a:br>
              <a:rPr lang="sr-Latn-CS" sz="3200" dirty="0">
                <a:solidFill>
                  <a:schemeClr val="bg1"/>
                </a:solidFill>
              </a:rPr>
            </a:br>
            <a:endParaRPr lang="sr-Latn-C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9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18"/>
    </mc:Choice>
    <mc:Fallback xmlns="">
      <p:transition spd="slow" advTm="8818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14346" y="640935"/>
            <a:ext cx="8186871" cy="582824"/>
          </a:xfrm>
          <a:solidFill>
            <a:schemeClr val="tx2">
              <a:lumMod val="50000"/>
              <a:lumOff val="50000"/>
            </a:schemeClr>
          </a:solidFill>
        </p:spPr>
        <p:txBody>
          <a:bodyPr/>
          <a:lstStyle/>
          <a:p>
            <a:pPr algn="ctr" eaLnBrk="1" hangingPunct="1"/>
            <a:r>
              <a:rPr lang="en" altLang="sr-Latn-RS" sz="2800" dirty="0">
                <a:solidFill>
                  <a:srgbClr val="FFC000"/>
                </a:solidFill>
                <a:effectLst/>
                <a:cs typeface="Times New Roman" panose="02020603050405020304" pitchFamily="18" charset="0"/>
              </a:rPr>
              <a:t>Primary ciliary dyskinesia</a:t>
            </a:r>
            <a:endParaRPr lang="sr-Latn-CS" altLang="sr-Latn-RS" sz="2800" dirty="0">
              <a:solidFill>
                <a:srgbClr val="FFC000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4346" y="1571625"/>
            <a:ext cx="8186871" cy="3444756"/>
          </a:xfrm>
          <a:solidFill>
            <a:schemeClr val="tx2">
              <a:lumMod val="50000"/>
              <a:lumOff val="50000"/>
            </a:schemeClr>
          </a:solidFill>
          <a:ln>
            <a:solidFill>
              <a:srgbClr val="FFC000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sr-Cyrl-C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genetic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(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recessive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)</a:t>
            </a:r>
            <a:endParaRPr lang="sr-Latn-C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damaged ultrastructure 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of the 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cilia</a:t>
            </a:r>
            <a:endParaRPr lang="sr-Latn-C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cilia flickering slowly and uncoordinated</a:t>
            </a:r>
            <a:endParaRPr lang="sr-Latn-C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reduced mucociliary transport</a:t>
            </a:r>
            <a:endParaRPr lang="sr-Latn-C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disorder 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cilia </a:t>
            </a: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in others organs</a:t>
            </a:r>
            <a:endParaRPr lang="sr-Latn-C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Kartagener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syndrome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(bronchiectasis, sinusitis, dextrocardia)</a:t>
            </a:r>
            <a:endParaRPr lang="en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Yo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ung </a:t>
            </a: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syndrome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(Kartagener sy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+ azoospermia)</a:t>
            </a:r>
            <a:endParaRPr lang="sr-Latn-CS" altLang="sr-Latn-RS" sz="2000" b="1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19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978"/>
    </mc:Choice>
    <mc:Fallback xmlns="">
      <p:transition spd="slow" advTm="32978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857250" y="571500"/>
            <a:ext cx="8629650" cy="507831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" sz="2800" b="1" dirty="0" smtClean="0">
                <a:solidFill>
                  <a:srgbClr val="FFC000"/>
                </a:solidFill>
                <a:latin typeface="+mj-lt"/>
              </a:rPr>
              <a:t>Kartagener syndrome:</a:t>
            </a:r>
            <a:endParaRPr lang="en" sz="2800" b="1" dirty="0">
              <a:solidFill>
                <a:srgbClr val="FFC000"/>
              </a:solidFill>
              <a:latin typeface="+mj-lt"/>
            </a:endParaRPr>
          </a:p>
          <a:p>
            <a:pPr eaLnBrk="1" hangingPunct="1">
              <a:defRPr/>
            </a:pPr>
            <a:endParaRPr lang="sr-Latn-C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  <a:p>
            <a:pPr eaLnBrk="1" hangingPunct="1">
              <a:buFontTx/>
              <a:buChar char="•"/>
              <a:defRPr/>
            </a:pPr>
            <a:r>
              <a:rPr lang="en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 </a:t>
            </a:r>
            <a:r>
              <a:rPr lang="en" sz="2400" b="1" dirty="0">
                <a:latin typeface="+mj-lt"/>
                <a:cs typeface="Times New Roman" pitchFamily="18" charset="0"/>
              </a:rPr>
              <a:t>situs </a:t>
            </a:r>
            <a:r>
              <a:rPr lang="en" sz="2400" b="1" dirty="0" smtClean="0">
                <a:latin typeface="+mj-lt"/>
                <a:cs typeface="Times New Roman" pitchFamily="18" charset="0"/>
              </a:rPr>
              <a:t>viscerum </a:t>
            </a:r>
            <a:r>
              <a:rPr lang="en" sz="2400" b="1" dirty="0">
                <a:latin typeface="+mj-lt"/>
                <a:cs typeface="Times New Roman" pitchFamily="18" charset="0"/>
              </a:rPr>
              <a:t>inverse </a:t>
            </a:r>
            <a:endParaRPr lang="sr-Latn-CS" sz="2400" b="1" dirty="0">
              <a:latin typeface="+mj-lt"/>
              <a:cs typeface="Times New Roman" pitchFamily="18" charset="0"/>
            </a:endParaRPr>
          </a:p>
          <a:p>
            <a:pPr eaLnBrk="1" hangingPunct="1">
              <a:buFontTx/>
              <a:buChar char="•"/>
              <a:defRPr/>
            </a:pPr>
            <a:r>
              <a:rPr lang="en" sz="2400" b="1" dirty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 bronchiectasis </a:t>
            </a:r>
            <a:endParaRPr lang="sr-Latn-CS" sz="2400" b="1" dirty="0">
              <a:solidFill>
                <a:schemeClr val="tx1">
                  <a:lumMod val="95000"/>
                </a:schemeClr>
              </a:solidFill>
              <a:latin typeface="+mj-lt"/>
              <a:cs typeface="Times New Roman" pitchFamily="18" charset="0"/>
            </a:endParaRPr>
          </a:p>
          <a:p>
            <a:pPr eaLnBrk="1" hangingPunct="1">
              <a:buFontTx/>
              <a:buChar char="•"/>
              <a:defRPr/>
            </a:pPr>
            <a:r>
              <a:rPr lang="en" sz="2400" b="1" dirty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 chronic sinusitis</a:t>
            </a:r>
            <a:endParaRPr lang="en-US" sz="2400" b="1" dirty="0">
              <a:solidFill>
                <a:schemeClr val="tx1">
                  <a:lumMod val="95000"/>
                </a:schemeClr>
              </a:solidFill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endParaRPr lang="en-US" sz="2400" b="1" dirty="0">
              <a:solidFill>
                <a:schemeClr val="tx1">
                  <a:lumMod val="95000"/>
                </a:schemeClr>
              </a:solidFill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" sz="2400" b="1" dirty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- 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Siewert 1904.</a:t>
            </a:r>
            <a:r>
              <a:rPr lang="sr-Latn-RS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( </a:t>
            </a:r>
            <a:r>
              <a:rPr lang="en" sz="2400" b="1" dirty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first description )</a:t>
            </a:r>
          </a:p>
          <a:p>
            <a:pPr eaLnBrk="1" hangingPunct="1">
              <a:buFontTx/>
              <a:buChar char="-"/>
              <a:defRPr/>
            </a:pPr>
            <a:r>
              <a:rPr lang="sr-Latn-RS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M. </a:t>
            </a:r>
            <a:r>
              <a:rPr lang="en" sz="2400" b="1" dirty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Kartagener in 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1933</a:t>
            </a:r>
            <a:r>
              <a:rPr lang="sr-Latn-RS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.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 (congenital </a:t>
            </a:r>
            <a:r>
              <a:rPr lang="sr-Latn-RS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disease, inheritance 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with </a:t>
            </a:r>
            <a:r>
              <a:rPr lang="sr-Latn-RS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Y-chromozome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)</a:t>
            </a:r>
            <a:endParaRPr lang="sr-Latn-CS" sz="2400" b="1" dirty="0">
              <a:solidFill>
                <a:schemeClr val="tx1">
                  <a:lumMod val="95000"/>
                </a:schemeClr>
              </a:solidFill>
              <a:latin typeface="+mj-lt"/>
              <a:cs typeface="Times New Roman" pitchFamily="18" charset="0"/>
            </a:endParaRPr>
          </a:p>
          <a:p>
            <a:pPr eaLnBrk="1" hangingPunct="1">
              <a:buFontTx/>
              <a:buChar char="-"/>
              <a:defRPr/>
            </a:pPr>
            <a:r>
              <a:rPr lang="sr-Latn-RS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 H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ereditary disease, </a:t>
            </a:r>
            <a:r>
              <a:rPr lang="en" sz="2400" b="1" dirty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autosomal recessive</a:t>
            </a:r>
            <a:endParaRPr lang="sr-Latn-CS" sz="2400" b="1" dirty="0">
              <a:solidFill>
                <a:schemeClr val="tx1">
                  <a:lumMod val="95000"/>
                </a:schemeClr>
              </a:solidFill>
              <a:latin typeface="+mj-lt"/>
              <a:cs typeface="Times New Roman" pitchFamily="18" charset="0"/>
            </a:endParaRPr>
          </a:p>
          <a:p>
            <a:pPr eaLnBrk="1" hangingPunct="1">
              <a:buFontTx/>
              <a:buChar char="-"/>
              <a:defRPr/>
            </a:pPr>
            <a:r>
              <a:rPr lang="en" sz="2400" b="1" dirty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sr-Latn-RS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D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isorder </a:t>
            </a:r>
            <a:r>
              <a:rPr lang="en" sz="2400" b="1" dirty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in </a:t>
            </a:r>
            <a:r>
              <a:rPr lang="sr-Latn-RS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IgA 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production, </a:t>
            </a:r>
            <a:r>
              <a:rPr lang="en" sz="2400" b="1" dirty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structural changes </a:t>
            </a:r>
            <a:r>
              <a:rPr lang="sr-Latn-RS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of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 cilia,</a:t>
            </a:r>
            <a:r>
              <a:rPr lang="sr-Latn-RS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   </a:t>
            </a:r>
            <a:r>
              <a:rPr lang="sr-Latn-RS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     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uncoordinated </a:t>
            </a:r>
            <a:r>
              <a:rPr lang="sr-Latn-RS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w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ork </a:t>
            </a:r>
            <a:r>
              <a:rPr lang="sr-Latn-RS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of 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cilia, </a:t>
            </a:r>
            <a:r>
              <a:rPr lang="en" sz="2400" b="1" dirty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akinesia </a:t>
            </a:r>
            <a:r>
              <a:rPr lang="sr-Latn-RS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of cilia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, 1/32</a:t>
            </a:r>
            <a:r>
              <a:rPr lang="sr-Latn-RS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.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000 </a:t>
            </a:r>
            <a:r>
              <a:rPr lang="en" sz="2400" b="1" dirty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live 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latin typeface="+mj-lt"/>
                <a:cs typeface="Times New Roman" pitchFamily="18" charset="0"/>
              </a:rPr>
              <a:t>births</a:t>
            </a:r>
            <a:endParaRPr lang="en-US" sz="2400" b="1" dirty="0">
              <a:solidFill>
                <a:schemeClr val="tx1">
                  <a:lumMod val="95000"/>
                </a:schemeClr>
              </a:solidFill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" sz="2400" b="1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23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432"/>
    </mc:Choice>
    <mc:Fallback xmlns="">
      <p:transition spd="slow" advTm="30432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Untitled-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512" y="266380"/>
            <a:ext cx="8495588" cy="6513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69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67"/>
    </mc:Choice>
    <mc:Fallback xmlns="">
      <p:transition spd="slow" advTm="7367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idx="1"/>
          </p:nvPr>
        </p:nvSpPr>
        <p:spPr>
          <a:xfrm>
            <a:off x="708025" y="1136650"/>
            <a:ext cx="9250363" cy="45164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sr-Latn-CS" b="1" smtClean="0">
              <a:solidFill>
                <a:srgbClr val="00FF99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" b="1" smtClean="0"/>
              <a:t>Streptococcus pneumoniae 30-54%</a:t>
            </a:r>
          </a:p>
          <a:p>
            <a:pPr eaLnBrk="1" hangingPunct="1">
              <a:lnSpc>
                <a:spcPct val="90000"/>
              </a:lnSpc>
            </a:pPr>
            <a:r>
              <a:rPr lang="en" b="1" smtClean="0"/>
              <a:t>Mycoplasma pneumoniae 2-30%</a:t>
            </a:r>
          </a:p>
          <a:p>
            <a:pPr eaLnBrk="1" hangingPunct="1">
              <a:lnSpc>
                <a:spcPct val="90000"/>
              </a:lnSpc>
            </a:pPr>
            <a:r>
              <a:rPr lang="en" b="1" smtClean="0"/>
              <a:t>Chlamydia pneumoniae 3-18%</a:t>
            </a:r>
            <a:endParaRPr lang="sr-Latn-CS" b="1" smtClean="0"/>
          </a:p>
          <a:p>
            <a:pPr eaLnBrk="1" hangingPunct="1">
              <a:lnSpc>
                <a:spcPct val="90000"/>
              </a:lnSpc>
            </a:pPr>
            <a:r>
              <a:rPr lang="en" b="1" smtClean="0"/>
              <a:t>Haemophilus influenzae 6-15%</a:t>
            </a:r>
            <a:endParaRPr lang="sr-Latn-CS" b="1" smtClean="0"/>
          </a:p>
          <a:p>
            <a:pPr eaLnBrk="1" hangingPunct="1">
              <a:lnSpc>
                <a:spcPct val="90000"/>
              </a:lnSpc>
            </a:pPr>
            <a:r>
              <a:rPr lang="en" b="1" smtClean="0"/>
              <a:t>Staphylococcus aureus 0-2%</a:t>
            </a:r>
            <a:endParaRPr lang="sr-Latn-CS" b="1" smtClean="0"/>
          </a:p>
          <a:p>
            <a:pPr eaLnBrk="1" hangingPunct="1">
              <a:lnSpc>
                <a:spcPct val="90000"/>
              </a:lnSpc>
            </a:pPr>
            <a:r>
              <a:rPr lang="en" b="1" smtClean="0"/>
              <a:t>Legionella pneumophila 2-7%</a:t>
            </a:r>
            <a:endParaRPr lang="sr-Latn-CS" b="1" smtClean="0"/>
          </a:p>
          <a:p>
            <a:pPr eaLnBrk="1" hangingPunct="1">
              <a:lnSpc>
                <a:spcPct val="90000"/>
              </a:lnSpc>
            </a:pPr>
            <a:r>
              <a:rPr lang="en" b="1" smtClean="0"/>
              <a:t>Gram negative enteric bacilli 0-1%</a:t>
            </a:r>
          </a:p>
          <a:p>
            <a:pPr eaLnBrk="1" hangingPunct="1">
              <a:lnSpc>
                <a:spcPct val="90000"/>
              </a:lnSpc>
            </a:pPr>
            <a:r>
              <a:rPr lang="en" b="1" smtClean="0"/>
              <a:t>Viruses (Influenza virus, RSV, adenoviridae, parainfluenza) 2-9%</a:t>
            </a:r>
            <a:endParaRPr lang="sr-Latn-CS" b="1" smtClean="0"/>
          </a:p>
        </p:txBody>
      </p:sp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708025" y="388938"/>
            <a:ext cx="8929688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The most common etiological causative agents </a:t>
            </a:r>
            <a:r>
              <a:rPr lang="sr-Latn-RS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in CAP</a:t>
            </a:r>
            <a:endParaRPr lang="en-US" sz="3600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2772" name="Oval 3"/>
          <p:cNvSpPr>
            <a:spLocks noChangeArrowheads="1"/>
          </p:cNvSpPr>
          <p:nvPr/>
        </p:nvSpPr>
        <p:spPr bwMode="auto">
          <a:xfrm>
            <a:off x="5892800" y="2670175"/>
            <a:ext cx="914400" cy="914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/>
          </a:p>
        </p:txBody>
      </p:sp>
      <p:sp>
        <p:nvSpPr>
          <p:cNvPr id="32773" name="Rounded Rectangle 4"/>
          <p:cNvSpPr>
            <a:spLocks noChangeArrowheads="1"/>
          </p:cNvSpPr>
          <p:nvPr/>
        </p:nvSpPr>
        <p:spPr bwMode="auto">
          <a:xfrm>
            <a:off x="6211888" y="2525713"/>
            <a:ext cx="914400" cy="6667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/>
          </a:p>
        </p:txBody>
      </p:sp>
      <p:sp>
        <p:nvSpPr>
          <p:cNvPr id="6" name="Rounded Rectangle 5"/>
          <p:cNvSpPr/>
          <p:nvPr/>
        </p:nvSpPr>
        <p:spPr bwMode="auto">
          <a:xfrm>
            <a:off x="3792765" y="5511007"/>
            <a:ext cx="5456238" cy="78422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" sz="24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In more than 50% of cases, the etiology has not been determined</a:t>
            </a:r>
            <a:endParaRPr lang="en-US" sz="2400" b="1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1886737" y="357499"/>
            <a:ext cx="6426759" cy="584775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en" sz="3200" b="1" dirty="0">
                <a:solidFill>
                  <a:srgbClr val="FFC000"/>
                </a:solidFill>
                <a:latin typeface="+mj-lt"/>
                <a:cs typeface="Times New Roman" pitchFamily="18" charset="0"/>
              </a:rPr>
              <a:t>Radiography </a:t>
            </a:r>
            <a:r>
              <a:rPr lang="sr-Latn-RS" sz="3200" b="1" dirty="0" smtClean="0">
                <a:solidFill>
                  <a:srgbClr val="FFC000"/>
                </a:solidFill>
                <a:latin typeface="+mj-lt"/>
                <a:cs typeface="Times New Roman" pitchFamily="18" charset="0"/>
              </a:rPr>
              <a:t>of paranasal</a:t>
            </a:r>
            <a:r>
              <a:rPr lang="en" sz="3200" b="1" dirty="0" smtClean="0">
                <a:solidFill>
                  <a:srgbClr val="FFC000"/>
                </a:solidFill>
                <a:latin typeface="+mj-lt"/>
                <a:cs typeface="Times New Roman" pitchFamily="18" charset="0"/>
              </a:rPr>
              <a:t> cavit</a:t>
            </a:r>
            <a:r>
              <a:rPr lang="sr-Latn-RS" sz="3200" b="1" dirty="0" smtClean="0">
                <a:solidFill>
                  <a:srgbClr val="FFC000"/>
                </a:solidFill>
                <a:latin typeface="+mj-lt"/>
                <a:cs typeface="Times New Roman" pitchFamily="18" charset="0"/>
              </a:rPr>
              <a:t>ies</a:t>
            </a:r>
            <a:r>
              <a:rPr lang="en" sz="3200" b="1" dirty="0" smtClean="0">
                <a:solidFill>
                  <a:srgbClr val="FFC000"/>
                </a:solidFill>
                <a:latin typeface="+mj-lt"/>
                <a:cs typeface="Times New Roman" pitchFamily="18" charset="0"/>
              </a:rPr>
              <a:t> </a:t>
            </a:r>
            <a:endParaRPr lang="en" sz="3200" b="1" dirty="0">
              <a:solidFill>
                <a:srgbClr val="FFC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647700" y="3581400"/>
            <a:ext cx="184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b="1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pic>
        <p:nvPicPr>
          <p:cNvPr id="1157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5203" y="1051719"/>
            <a:ext cx="4949825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05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16"/>
    </mc:Choice>
    <mc:Fallback xmlns="">
      <p:transition spd="slow" advTm="10616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478422" y="410199"/>
            <a:ext cx="7323746" cy="676826"/>
          </a:xfrm>
          <a:solidFill>
            <a:schemeClr val="tx2">
              <a:lumMod val="50000"/>
              <a:lumOff val="50000"/>
            </a:schemeClr>
          </a:solidFill>
        </p:spPr>
        <p:txBody>
          <a:bodyPr/>
          <a:lstStyle/>
          <a:p>
            <a:pPr algn="ctr" eaLnBrk="1" hangingPunct="1">
              <a:defRPr/>
            </a:pPr>
            <a:r>
              <a:rPr lang="en" dirty="0">
                <a:solidFill>
                  <a:srgbClr val="FFC000"/>
                </a:solidFill>
                <a:effectLst/>
                <a:cs typeface="Times New Roman" pitchFamily="18" charset="0"/>
              </a:rPr>
              <a:t>Secondary ciliary dyskinesia</a:t>
            </a:r>
            <a:endParaRPr lang="sr-Latn-CS" dirty="0">
              <a:solidFill>
                <a:srgbClr val="FFC000"/>
              </a:solidFill>
              <a:effectLst/>
              <a:cs typeface="Times New Roman" pitchFamily="18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8422" y="1350749"/>
            <a:ext cx="7323746" cy="3041789"/>
          </a:xfrm>
          <a:solidFill>
            <a:schemeClr val="tx2">
              <a:lumMod val="50000"/>
              <a:lumOff val="50000"/>
            </a:schemeClr>
          </a:solidFill>
          <a:ln>
            <a:solidFill>
              <a:srgbClr val="FFC000"/>
            </a:solidFill>
          </a:ln>
        </p:spPr>
        <p:txBody>
          <a:bodyPr/>
          <a:lstStyle/>
          <a:p>
            <a:pPr eaLnBrk="1" hangingPunct="1">
              <a:defRPr/>
            </a:pP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" sz="2400" b="1" dirty="0">
                <a:latin typeface="+mj-lt"/>
                <a:cs typeface="Times New Roman" pitchFamily="18" charset="0"/>
              </a:rPr>
              <a:t>in asthma</a:t>
            </a:r>
            <a:endParaRPr lang="sr-Latn-CS" sz="2400" b="1" dirty="0"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Latn-RS" sz="2400" b="1" dirty="0">
                <a:latin typeface="+mj-lt"/>
                <a:cs typeface="Times New Roman" pitchFamily="18" charset="0"/>
              </a:rPr>
              <a:t>i</a:t>
            </a:r>
            <a:r>
              <a:rPr lang="sr-Latn-RS" sz="2400" b="1" dirty="0" smtClean="0">
                <a:latin typeface="+mj-lt"/>
                <a:cs typeface="Times New Roman" pitchFamily="18" charset="0"/>
              </a:rPr>
              <a:t>n </a:t>
            </a:r>
            <a:r>
              <a:rPr lang="en" sz="2400" b="1" dirty="0" smtClean="0">
                <a:latin typeface="+mj-lt"/>
                <a:cs typeface="Times New Roman" pitchFamily="18" charset="0"/>
              </a:rPr>
              <a:t>viral </a:t>
            </a:r>
            <a:r>
              <a:rPr lang="en" sz="2400" b="1" dirty="0">
                <a:latin typeface="+mj-lt"/>
                <a:cs typeface="Times New Roman" pitchFamily="18" charset="0"/>
              </a:rPr>
              <a:t>and bacterial infections</a:t>
            </a:r>
            <a:endParaRPr lang="sr-Latn-CS" sz="2400" b="1" dirty="0"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Latn-RS" sz="2400" b="1" dirty="0">
                <a:latin typeface="+mj-lt"/>
                <a:cs typeface="Times New Roman" pitchFamily="18" charset="0"/>
              </a:rPr>
              <a:t>d</a:t>
            </a:r>
            <a:r>
              <a:rPr lang="sr-Latn-RS" sz="2400" b="1" dirty="0" smtClean="0">
                <a:latin typeface="+mj-lt"/>
                <a:cs typeface="Times New Roman" pitchFamily="18" charset="0"/>
              </a:rPr>
              <a:t>ue to </a:t>
            </a:r>
            <a:r>
              <a:rPr lang="en" sz="2400" b="1" dirty="0" smtClean="0">
                <a:latin typeface="+mj-lt"/>
                <a:cs typeface="Times New Roman" pitchFamily="18" charset="0"/>
              </a:rPr>
              <a:t>air </a:t>
            </a:r>
            <a:r>
              <a:rPr lang="en" sz="2400" b="1" dirty="0">
                <a:latin typeface="+mj-lt"/>
                <a:cs typeface="Times New Roman" pitchFamily="18" charset="0"/>
              </a:rPr>
              <a:t>pollution</a:t>
            </a:r>
            <a:endParaRPr lang="sr-Latn-CS" sz="2400" b="1" dirty="0"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" sz="2400" b="1" dirty="0">
                <a:latin typeface="+mj-lt"/>
                <a:cs typeface="Times New Roman" pitchFamily="18" charset="0"/>
              </a:rPr>
              <a:t>medicines</a:t>
            </a:r>
            <a:endParaRPr lang="sr-Latn-CS" sz="2400" b="1" dirty="0"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Latn-RS" sz="2400" b="1" dirty="0">
                <a:latin typeface="+mj-lt"/>
                <a:cs typeface="Times New Roman" pitchFamily="18" charset="0"/>
              </a:rPr>
              <a:t>a</a:t>
            </a:r>
            <a:r>
              <a:rPr lang="en" sz="2400" b="1" dirty="0" smtClean="0">
                <a:latin typeface="+mj-lt"/>
                <a:cs typeface="Times New Roman" pitchFamily="18" charset="0"/>
              </a:rPr>
              <a:t>spiration</a:t>
            </a:r>
            <a:r>
              <a:rPr lang="sr-Latn-RS" sz="2400" b="1" dirty="0" smtClean="0">
                <a:latin typeface="+mj-lt"/>
                <a:cs typeface="Times New Roman" pitchFamily="18" charset="0"/>
              </a:rPr>
              <a:t> of</a:t>
            </a:r>
            <a:r>
              <a:rPr lang="en" sz="2400" b="1" dirty="0" smtClean="0">
                <a:latin typeface="+mj-lt"/>
                <a:cs typeface="Times New Roman" pitchFamily="18" charset="0"/>
              </a:rPr>
              <a:t> </a:t>
            </a:r>
            <a:r>
              <a:rPr lang="en" sz="2400" b="1" dirty="0">
                <a:latin typeface="+mj-lt"/>
                <a:cs typeface="Times New Roman" pitchFamily="18" charset="0"/>
              </a:rPr>
              <a:t>gastric content</a:t>
            </a:r>
            <a:endParaRPr lang="sr-Latn-CS" sz="2400" b="1" dirty="0"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" sz="2400" b="1" dirty="0">
                <a:latin typeface="+mj-lt"/>
                <a:cs typeface="Times New Roman" pitchFamily="18" charset="0"/>
              </a:rPr>
              <a:t>inhalation </a:t>
            </a:r>
            <a:r>
              <a:rPr lang="sr-Latn-RS" sz="2400" b="1" dirty="0" smtClean="0">
                <a:latin typeface="+mj-lt"/>
                <a:cs typeface="Times New Roman" pitchFamily="18" charset="0"/>
              </a:rPr>
              <a:t>of </a:t>
            </a:r>
            <a:r>
              <a:rPr lang="en" sz="2400" b="1" dirty="0" smtClean="0">
                <a:latin typeface="+mj-lt"/>
                <a:cs typeface="Times New Roman" pitchFamily="18" charset="0"/>
              </a:rPr>
              <a:t>hot gases </a:t>
            </a:r>
            <a:r>
              <a:rPr lang="en" sz="2400" b="1" dirty="0">
                <a:latin typeface="+mj-lt"/>
                <a:cs typeface="Times New Roman" pitchFamily="18" charset="0"/>
              </a:rPr>
              <a:t>and </a:t>
            </a:r>
            <a:r>
              <a:rPr lang="sr-Latn-RS" sz="2400" b="1" dirty="0" smtClean="0">
                <a:latin typeface="+mj-lt"/>
                <a:cs typeface="Times New Roman" pitchFamily="18" charset="0"/>
              </a:rPr>
              <a:t>fumes</a:t>
            </a:r>
            <a:endParaRPr lang="sr-Latn-CS" sz="2400" b="1" dirty="0"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endParaRPr lang="sr-Latn-C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33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884"/>
    </mc:Choice>
    <mc:Fallback xmlns="">
      <p:transition spd="slow" advTm="22884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2" y="529839"/>
            <a:ext cx="8786813" cy="685934"/>
          </a:xfrm>
          <a:solidFill>
            <a:schemeClr val="tx2">
              <a:lumMod val="50000"/>
              <a:lumOff val="50000"/>
            </a:schemeClr>
          </a:solidFill>
        </p:spPr>
        <p:txBody>
          <a:bodyPr/>
          <a:lstStyle/>
          <a:p>
            <a:pPr algn="ctr" eaLnBrk="1" hangingPunct="1"/>
            <a:r>
              <a:rPr lang="en" altLang="sr-Latn-RS" dirty="0">
                <a:solidFill>
                  <a:srgbClr val="FFC000"/>
                </a:solidFill>
                <a:effectLst/>
                <a:cs typeface="Times New Roman" panose="02020603050405020304" pitchFamily="18" charset="0"/>
              </a:rPr>
              <a:t>Acquired bronchiectasis - characteristics</a:t>
            </a:r>
            <a:endParaRPr lang="sr-Latn-CS" altLang="sr-Latn-RS" dirty="0">
              <a:solidFill>
                <a:srgbClr val="FFC000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5811" y="1589518"/>
            <a:ext cx="8786814" cy="2931207"/>
          </a:xfrm>
          <a:solidFill>
            <a:schemeClr val="tx2">
              <a:lumMod val="50000"/>
              <a:lumOff val="50000"/>
            </a:schemeClr>
          </a:solidFill>
          <a:ln>
            <a:solidFill>
              <a:srgbClr val="FFC000"/>
            </a:solidFill>
          </a:ln>
        </p:spPr>
        <p:txBody>
          <a:bodyPr/>
          <a:lstStyle/>
          <a:p>
            <a:pPr eaLnBrk="1" hangingPunct="1"/>
            <a:endParaRPr lang="sr-Cyrl-CS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chronic </a:t>
            </a: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inflammation 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of bronchial 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wall with 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suppuration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 in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side the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lumen</a:t>
            </a:r>
            <a:endParaRPr lang="sr-Latn-C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/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thrombosis 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branch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es of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pulmonary artery</a:t>
            </a:r>
            <a:endParaRPr lang="sr-Latn-C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/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hypertrophy 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bronchial arter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ies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which 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are 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anastomosing </a:t>
            </a: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with pulmonary arteries</a:t>
            </a:r>
            <a:endParaRPr lang="sr-Latn-CS" altLang="sr-Latn-RS" sz="2400" b="1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21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48"/>
    </mc:Choice>
    <mc:Fallback xmlns="">
      <p:transition spd="slow" advTm="17648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49" y="630654"/>
            <a:ext cx="8607425" cy="702491"/>
          </a:xfrm>
          <a:solidFill>
            <a:schemeClr val="tx2">
              <a:lumMod val="50000"/>
              <a:lumOff val="50000"/>
            </a:schemeClr>
          </a:solidFill>
        </p:spPr>
        <p:txBody>
          <a:bodyPr/>
          <a:lstStyle/>
          <a:p>
            <a:pPr algn="ctr" eaLnBrk="1" hangingPunct="1"/>
            <a:r>
              <a:rPr lang="en" altLang="sr-Latn-RS" dirty="0">
                <a:solidFill>
                  <a:srgbClr val="FFC000"/>
                </a:solidFill>
                <a:effectLst/>
                <a:cs typeface="Times New Roman" panose="02020603050405020304" pitchFamily="18" charset="0"/>
              </a:rPr>
              <a:t>Morphological division </a:t>
            </a:r>
            <a:r>
              <a:rPr lang="sr-Latn-RS" altLang="sr-Latn-RS" dirty="0" smtClean="0">
                <a:solidFill>
                  <a:srgbClr val="FFC000"/>
                </a:solidFill>
                <a:effectLst/>
                <a:cs typeface="Times New Roman" panose="02020603050405020304" pitchFamily="18" charset="0"/>
              </a:rPr>
              <a:t>of </a:t>
            </a:r>
            <a:r>
              <a:rPr lang="en" altLang="sr-Latn-RS" dirty="0" smtClean="0">
                <a:solidFill>
                  <a:srgbClr val="FFC000"/>
                </a:solidFill>
                <a:effectLst/>
                <a:cs typeface="Times New Roman" panose="02020603050405020304" pitchFamily="18" charset="0"/>
              </a:rPr>
              <a:t>bronchiectasis</a:t>
            </a:r>
            <a:endParaRPr lang="sr-Latn-CS" altLang="sr-Latn-RS" dirty="0">
              <a:solidFill>
                <a:srgbClr val="FFC000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49" y="2048454"/>
            <a:ext cx="8607425" cy="3027748"/>
          </a:xfrm>
          <a:solidFill>
            <a:schemeClr val="tx2">
              <a:lumMod val="50000"/>
              <a:lumOff val="50000"/>
            </a:schemeClr>
          </a:solidFill>
          <a:ln>
            <a:solidFill>
              <a:srgbClr val="FFC00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" sz="2400" b="1" dirty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Cylindrical </a:t>
            </a:r>
            <a:r>
              <a:rPr lang="en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(peripheral, </a:t>
            </a:r>
            <a:r>
              <a:rPr lang="en" sz="2000" b="1" dirty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6th and 8th </a:t>
            </a:r>
            <a:r>
              <a:rPr lang="en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gen</a:t>
            </a:r>
            <a:r>
              <a:rPr lang="sr-Latn-RS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,</a:t>
            </a:r>
            <a:r>
              <a:rPr lang="en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 </a:t>
            </a:r>
            <a:r>
              <a:rPr lang="en" sz="2000" b="1" dirty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interstitial </a:t>
            </a:r>
            <a:r>
              <a:rPr lang="en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pneumonia</a:t>
            </a:r>
            <a:r>
              <a:rPr lang="sr-Latn-RS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 within the surr</a:t>
            </a:r>
            <a:r>
              <a:rPr lang="en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ound</a:t>
            </a:r>
            <a:r>
              <a:rPr lang="sr-Latn-RS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ing area</a:t>
            </a:r>
            <a:r>
              <a:rPr lang="en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)</a:t>
            </a:r>
            <a:endParaRPr lang="en" sz="2000" b="1" dirty="0">
              <a:solidFill>
                <a:schemeClr val="tx1">
                  <a:lumMod val="95000"/>
                </a:schemeClr>
              </a:solidFill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endParaRPr lang="sr-Latn-CS" sz="2400" b="1" dirty="0">
              <a:solidFill>
                <a:schemeClr val="tx1">
                  <a:lumMod val="95000"/>
                </a:schemeClr>
              </a:solidFill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" sz="2400" b="1" dirty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Saccular - bag-like </a:t>
            </a:r>
            <a:r>
              <a:rPr lang="en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(</a:t>
            </a:r>
            <a:r>
              <a:rPr lang="sr-Latn-RS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they encompass the airways </a:t>
            </a:r>
            <a:r>
              <a:rPr lang="en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to </a:t>
            </a:r>
            <a:r>
              <a:rPr lang="en" sz="2000" b="1" dirty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the 4th </a:t>
            </a:r>
            <a:r>
              <a:rPr lang="en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generation, </a:t>
            </a:r>
            <a:r>
              <a:rPr lang="en" sz="2000" b="1" dirty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surrounded </a:t>
            </a:r>
            <a:r>
              <a:rPr lang="sr-Latn-RS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by </a:t>
            </a:r>
            <a:r>
              <a:rPr lang="en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non-inflamed </a:t>
            </a:r>
            <a:r>
              <a:rPr lang="en" sz="2000" b="1" dirty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pulmonary </a:t>
            </a:r>
            <a:r>
              <a:rPr lang="en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parenchyma)</a:t>
            </a:r>
            <a:endParaRPr lang="en" sz="2000" b="1" dirty="0">
              <a:solidFill>
                <a:schemeClr val="tx1">
                  <a:lumMod val="95000"/>
                </a:schemeClr>
              </a:solidFill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endParaRPr lang="sr-Latn-CS" sz="2400" b="1" dirty="0">
              <a:solidFill>
                <a:schemeClr val="tx1">
                  <a:lumMod val="95000"/>
                </a:schemeClr>
              </a:solidFill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Varico</a:t>
            </a:r>
            <a:r>
              <a:rPr lang="sr-Latn-RS" sz="24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us</a:t>
            </a:r>
            <a:r>
              <a:rPr lang="en" sz="24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 </a:t>
            </a:r>
            <a:r>
              <a:rPr lang="en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(characteristics </a:t>
            </a:r>
            <a:r>
              <a:rPr lang="sr-Latn-RS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of both entities</a:t>
            </a:r>
            <a:r>
              <a:rPr lang="en" sz="2000" b="1" dirty="0" smtClean="0">
                <a:solidFill>
                  <a:schemeClr val="tx1">
                    <a:lumMod val="95000"/>
                  </a:schemeClr>
                </a:solidFill>
                <a:cs typeface="Times New Roman" pitchFamily="18" charset="0"/>
              </a:rPr>
              <a:t>)</a:t>
            </a:r>
            <a:endParaRPr lang="en" sz="2000" b="1" dirty="0">
              <a:solidFill>
                <a:schemeClr val="tx1">
                  <a:lumMod val="95000"/>
                </a:schemeClr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58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973"/>
    </mc:Choice>
    <mc:Fallback xmlns="">
      <p:transition spd="slow" advTm="37973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2349" y="496938"/>
            <a:ext cx="7819402" cy="682382"/>
          </a:xfrm>
          <a:solidFill>
            <a:schemeClr val="tx2">
              <a:lumMod val="50000"/>
              <a:lumOff val="50000"/>
            </a:schemeClr>
          </a:solidFill>
        </p:spPr>
        <p:txBody>
          <a:bodyPr/>
          <a:lstStyle/>
          <a:p>
            <a:pPr algn="ctr" eaLnBrk="1" hangingPunct="1"/>
            <a:r>
              <a:rPr lang="en" altLang="sr-Latn-RS" dirty="0">
                <a:solidFill>
                  <a:srgbClr val="FFC000"/>
                </a:solidFill>
                <a:effectLst/>
                <a:cs typeface="Times New Roman" panose="02020603050405020304" pitchFamily="18" charset="0"/>
              </a:rPr>
              <a:t>Clinical </a:t>
            </a:r>
            <a:r>
              <a:rPr lang="en" altLang="sr-Latn-RS" dirty="0" smtClean="0">
                <a:solidFill>
                  <a:srgbClr val="FFC000"/>
                </a:solidFill>
                <a:effectLst/>
                <a:cs typeface="Times New Roman" panose="02020603050405020304" pitchFamily="18" charset="0"/>
              </a:rPr>
              <a:t>division</a:t>
            </a:r>
            <a:r>
              <a:rPr lang="sr-Latn-RS" altLang="sr-Latn-RS" dirty="0" smtClean="0">
                <a:solidFill>
                  <a:srgbClr val="FFC000"/>
                </a:solidFill>
                <a:effectLst/>
                <a:cs typeface="Times New Roman" panose="02020603050405020304" pitchFamily="18" charset="0"/>
              </a:rPr>
              <a:t> of</a:t>
            </a:r>
            <a:r>
              <a:rPr lang="en" altLang="sr-Latn-RS" dirty="0" smtClean="0">
                <a:solidFill>
                  <a:srgbClr val="FFC000"/>
                </a:solidFill>
                <a:effectLst/>
                <a:cs typeface="Times New Roman" panose="02020603050405020304" pitchFamily="18" charset="0"/>
              </a:rPr>
              <a:t> </a:t>
            </a:r>
            <a:r>
              <a:rPr lang="en" altLang="sr-Latn-RS" dirty="0">
                <a:solidFill>
                  <a:srgbClr val="FFC000"/>
                </a:solidFill>
                <a:effectLst/>
                <a:cs typeface="Times New Roman" panose="02020603050405020304" pitchFamily="18" charset="0"/>
              </a:rPr>
              <a:t>bronchiectasis</a:t>
            </a:r>
            <a:endParaRPr lang="sr-Latn-CS" altLang="sr-Latn-RS" dirty="0">
              <a:solidFill>
                <a:srgbClr val="FFC000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2349" y="1785939"/>
            <a:ext cx="7819402" cy="2777515"/>
          </a:xfrm>
          <a:solidFill>
            <a:schemeClr val="tx2">
              <a:lumMod val="50000"/>
              <a:lumOff val="50000"/>
            </a:schemeClr>
          </a:solidFill>
          <a:ln>
            <a:solidFill>
              <a:srgbClr val="FFC000"/>
            </a:solidFill>
          </a:ln>
        </p:spPr>
        <p:txBody>
          <a:bodyPr/>
          <a:lstStyle/>
          <a:p>
            <a:pPr eaLnBrk="1" hangingPunct="1"/>
            <a:endParaRPr lang="sr-Cyrl-CS" alt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Dry bronchiectasis</a:t>
            </a:r>
            <a:endParaRPr lang="sr-Latn-C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/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Classical bronchiectasis</a:t>
            </a:r>
            <a:endParaRPr lang="sr-Latn-C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/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Bronchiectasis 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prone to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bleeding</a:t>
            </a:r>
            <a:endParaRPr lang="sr-Latn-C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/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Bronchiectasis united with COPD</a:t>
            </a:r>
            <a:endParaRPr lang="sr-Latn-CS" altLang="sr-Latn-RS" sz="2400" b="1" dirty="0">
              <a:latin typeface="+mj-lt"/>
              <a:cs typeface="Times New Roman" panose="02020603050405020304" pitchFamily="18" charset="0"/>
            </a:endParaRPr>
          </a:p>
          <a:p>
            <a:pPr eaLnBrk="1" hangingPunct="1"/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Bronchiectasis 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with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in framework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 of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certain </a:t>
            </a:r>
            <a:r>
              <a:rPr lang="en" altLang="sr-Latn-RS" sz="2400" b="1" dirty="0" smtClean="0">
                <a:latin typeface="+mj-lt"/>
                <a:cs typeface="Times New Roman" panose="02020603050405020304" pitchFamily="18" charset="0"/>
              </a:rPr>
              <a:t>syndrome</a:t>
            </a:r>
            <a:r>
              <a:rPr lang="sr-Latn-RS" altLang="sr-Latn-RS" sz="2400" b="1" dirty="0" smtClean="0">
                <a:latin typeface="+mj-lt"/>
                <a:cs typeface="Times New Roman" panose="02020603050405020304" pitchFamily="18" charset="0"/>
              </a:rPr>
              <a:t>s</a:t>
            </a:r>
            <a:endParaRPr lang="sr-Latn-CS" altLang="sr-Latn-RS" sz="2400" b="1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65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486"/>
    </mc:Choice>
    <mc:Fallback xmlns="">
      <p:transition spd="slow" advTm="18486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WordArt 2"/>
          <p:cNvSpPr>
            <a:spLocks noChangeArrowheads="1" noChangeShapeType="1" noTextEdit="1"/>
          </p:cNvSpPr>
          <p:nvPr/>
        </p:nvSpPr>
        <p:spPr bwMode="auto">
          <a:xfrm>
            <a:off x="2420329" y="185739"/>
            <a:ext cx="5626100" cy="64293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extLst/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" sz="3600" b="1" kern="10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clinical </a:t>
            </a:r>
            <a:r>
              <a:rPr lang="en" sz="3600" b="1" kern="1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p</a:t>
            </a:r>
            <a:r>
              <a:rPr lang="sr-Latn-RS" sz="3600" b="1" kern="10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resentation</a:t>
            </a:r>
            <a:endParaRPr lang="sr-Latn-RS" sz="3600" b="1" kern="10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0835" name="Text Box 3"/>
          <p:cNvSpPr txBox="1">
            <a:spLocks noChangeArrowheads="1"/>
          </p:cNvSpPr>
          <p:nvPr/>
        </p:nvSpPr>
        <p:spPr bwMode="auto">
          <a:xfrm>
            <a:off x="757238" y="1052514"/>
            <a:ext cx="8778813" cy="3785652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Firts manifestation is usually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 few year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after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the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initial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disease</a:t>
            </a:r>
            <a:endParaRPr lang="en-U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cough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with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expectoration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of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abundant mucopurulent or purulent</a:t>
            </a:r>
            <a:endParaRPr lang="en-U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sputum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(precipitates in </a:t>
            </a:r>
            <a:r>
              <a:rPr lang="en" altLang="sr-Latn-RS" sz="1600" b="1" dirty="0">
                <a:latin typeface="+mj-lt"/>
                <a:cs typeface="Times New Roman" panose="02020603050405020304" pitchFamily="18" charset="0"/>
              </a:rPr>
              <a:t>three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layer</a:t>
            </a:r>
            <a:r>
              <a:rPr lang="sr-Latn-RS" altLang="sr-Latn-RS" sz="1600" b="1" dirty="0" smtClean="0">
                <a:latin typeface="+mj-lt"/>
                <a:cs typeface="Times New Roman" panose="02020603050405020304" pitchFamily="18" charset="0"/>
              </a:rPr>
              <a:t>s: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 foamy, liquid, purulent)</a:t>
            </a:r>
            <a:endParaRPr lang="en" altLang="sr-Latn-RS" sz="16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hemoptysis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(the </a:t>
            </a:r>
            <a:r>
              <a:rPr lang="en" altLang="sr-Latn-RS" sz="1600" b="1" dirty="0">
                <a:latin typeface="+mj-lt"/>
                <a:cs typeface="Times New Roman" panose="02020603050405020304" pitchFamily="18" charset="0"/>
              </a:rPr>
              <a:t>only one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sign</a:t>
            </a:r>
            <a:r>
              <a:rPr lang="sr-Latn-RS" altLang="sr-Latn-RS" sz="1600" b="1" dirty="0" smtClean="0">
                <a:latin typeface="+mj-lt"/>
                <a:cs typeface="Times New Roman" panose="02020603050405020304" pitchFamily="18" charset="0"/>
              </a:rPr>
              <a:t> of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1600" b="1" dirty="0">
                <a:latin typeface="+mj-lt"/>
                <a:cs typeface="Times New Roman" panose="02020603050405020304" pitchFamily="18" charset="0"/>
              </a:rPr>
              <a:t>bronchiectasis localized in the upper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parts </a:t>
            </a:r>
            <a:r>
              <a:rPr lang="sr-Latn-RS" altLang="sr-Latn-RS" sz="1600" b="1" dirty="0" smtClean="0">
                <a:latin typeface="+mj-lt"/>
                <a:cs typeface="Times New Roman" panose="02020603050405020304" pitchFamily="18" charset="0"/>
              </a:rPr>
              <a:t>of the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lungs – </a:t>
            </a:r>
            <a:endParaRPr lang="sr-Latn-RS" altLang="sr-Latn-RS" sz="1600" b="1" dirty="0" smtClean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due </a:t>
            </a:r>
            <a:r>
              <a:rPr lang="en" altLang="sr-Latn-RS" sz="1600" b="1" dirty="0">
                <a:latin typeface="+mj-lt"/>
                <a:cs typeface="Times New Roman" panose="02020603050405020304" pitchFamily="18" charset="0"/>
              </a:rPr>
              <a:t>to good drainage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infections </a:t>
            </a:r>
            <a:r>
              <a:rPr lang="sr-Latn-RS" altLang="sr-Latn-RS" sz="1600" b="1" dirty="0" smtClean="0">
                <a:latin typeface="+mj-lt"/>
                <a:cs typeface="Times New Roman" panose="02020603050405020304" pitchFamily="18" charset="0"/>
              </a:rPr>
              <a:t>rarely occur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)</a:t>
            </a:r>
            <a:endParaRPr lang="en" altLang="sr-Latn-RS" sz="16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if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the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proximal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bronchus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is obstructed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: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1600" b="1" dirty="0">
                <a:latin typeface="+mj-lt"/>
                <a:cs typeface="Times New Roman" panose="02020603050405020304" pitchFamily="18" charset="0"/>
              </a:rPr>
              <a:t>pleural </a:t>
            </a: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pain </a:t>
            </a:r>
            <a:r>
              <a:rPr lang="en" altLang="sr-Latn-RS" sz="1600" b="1" dirty="0">
                <a:latin typeface="+mj-lt"/>
                <a:cs typeface="Times New Roman" panose="02020603050405020304" pitchFamily="18" charset="0"/>
              </a:rPr>
              <a:t>and occasional</a:t>
            </a:r>
            <a:endParaRPr lang="en-US" altLang="sr-Latn-RS" sz="16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1600" b="1" dirty="0" smtClean="0">
                <a:latin typeface="+mj-lt"/>
                <a:cs typeface="Times New Roman" panose="02020603050405020304" pitchFamily="18" charset="0"/>
              </a:rPr>
              <a:t>fever, fatigue, weakness, </a:t>
            </a:r>
            <a:r>
              <a:rPr lang="en" altLang="sr-Latn-RS" sz="1600" b="1" dirty="0">
                <a:latin typeface="+mj-lt"/>
                <a:cs typeface="Times New Roman" panose="02020603050405020304" pitchFamily="18" charset="0"/>
              </a:rPr>
              <a:t>weight loss</a:t>
            </a:r>
            <a:endParaRPr lang="en-US" altLang="sr-Latn-RS" sz="16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dyspnoea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due to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associate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d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bronchospasm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in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advanced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diseases</a:t>
            </a:r>
            <a:endParaRPr lang="en" altLang="sr-Latn-RS" sz="2000" b="1" dirty="0">
              <a:solidFill>
                <a:schemeClr val="bg1"/>
              </a:solidFill>
              <a:latin typeface="+mj-lt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sz="2000" b="1" dirty="0">
              <a:solidFill>
                <a:schemeClr val="bg1"/>
              </a:solidFill>
              <a:latin typeface="+mj-lt"/>
            </a:endParaRPr>
          </a:p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" altLang="sr-Latn-RS" sz="24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clotted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fingers</a:t>
            </a:r>
            <a:endParaRPr lang="en-U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785813" y="5286375"/>
            <a:ext cx="8750238" cy="10160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Physical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finding: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persistent localized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crack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les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Laboratory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find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ings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: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hypoalbuminemia, hyperglobulinemia,</a:t>
            </a:r>
            <a:endParaRPr lang="en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moderately increased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sedimentation rate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and leukocytosis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70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545"/>
    </mc:Choice>
    <mc:Fallback xmlns="">
      <p:transition spd="slow" advTm="56545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WordArt 2"/>
          <p:cNvSpPr>
            <a:spLocks noChangeArrowheads="1" noChangeShapeType="1" noTextEdit="1"/>
          </p:cNvSpPr>
          <p:nvPr/>
        </p:nvSpPr>
        <p:spPr bwMode="auto">
          <a:xfrm>
            <a:off x="2338388" y="87313"/>
            <a:ext cx="5486400" cy="85725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" sz="3600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Diagnosis</a:t>
            </a:r>
            <a:endParaRPr lang="sr-Latn-RS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857251" y="1857375"/>
            <a:ext cx="7896225" cy="101600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1. Classic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form: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cough with expectoration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2. Scarce expectoration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but hemoptysis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are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more often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3. Bronchiectasis followed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by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bronchospasm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928689" y="1071563"/>
            <a:ext cx="2555875" cy="6858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+mj-lt"/>
                <a:cs typeface="Times New Roman" pitchFamily="18" charset="0"/>
              </a:rPr>
              <a:t>Clinical </a:t>
            </a:r>
            <a:r>
              <a:rPr lang="en" sz="20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+mj-lt"/>
                <a:cs typeface="Times New Roman" pitchFamily="18" charset="0"/>
              </a:rPr>
              <a:t>forms</a:t>
            </a:r>
            <a:endParaRPr lang="en-US" sz="2000" b="1" dirty="0">
              <a:solidFill>
                <a:schemeClr val="bg2">
                  <a:lumMod val="60000"/>
                  <a:lumOff val="4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928689" y="2992378"/>
            <a:ext cx="2098675" cy="5334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sr-Latn-RS" sz="20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+mj-lt"/>
              </a:rPr>
              <a:t>Chest X ray</a:t>
            </a:r>
            <a:endParaRPr lang="en-US" sz="2000" b="1" dirty="0">
              <a:solidFill>
                <a:schemeClr val="bg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121862" name="Text Box 6"/>
          <p:cNvSpPr txBox="1">
            <a:spLocks noChangeArrowheads="1"/>
          </p:cNvSpPr>
          <p:nvPr/>
        </p:nvSpPr>
        <p:spPr bwMode="auto">
          <a:xfrm>
            <a:off x="785812" y="3643313"/>
            <a:ext cx="7967663" cy="707886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Circular brightness with visible level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secretions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inside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endParaRPr lang="en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( saccular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bronchiectasi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s)</a:t>
            </a:r>
            <a:endParaRPr lang="en" altLang="sr-Latn-RS" sz="4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439" name="Oval 7"/>
          <p:cNvSpPr>
            <a:spLocks noChangeArrowheads="1"/>
          </p:cNvSpPr>
          <p:nvPr/>
        </p:nvSpPr>
        <p:spPr bwMode="auto">
          <a:xfrm>
            <a:off x="785813" y="4786313"/>
            <a:ext cx="2514600" cy="6096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" sz="20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+mj-lt"/>
              </a:rPr>
              <a:t>Bronchoscopy</a:t>
            </a:r>
            <a:endParaRPr lang="en-US" sz="2000" b="1" dirty="0">
              <a:solidFill>
                <a:schemeClr val="bg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121864" name="Text Box 8"/>
          <p:cNvSpPr txBox="1">
            <a:spLocks noChangeArrowheads="1"/>
          </p:cNvSpPr>
          <p:nvPr/>
        </p:nvSpPr>
        <p:spPr bwMode="auto">
          <a:xfrm>
            <a:off x="3410175" y="4786313"/>
            <a:ext cx="5343299" cy="707886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Important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f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or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determination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of the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cause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for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bronchiectasis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1865" name="Text Box 11"/>
          <p:cNvSpPr txBox="1">
            <a:spLocks noChangeArrowheads="1"/>
          </p:cNvSpPr>
          <p:nvPr/>
        </p:nvSpPr>
        <p:spPr bwMode="auto">
          <a:xfrm>
            <a:off x="785812" y="5715001"/>
            <a:ext cx="7967662" cy="830997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400" b="1" dirty="0">
                <a:latin typeface="+mj-lt"/>
              </a:rPr>
              <a:t>COMPUTERIZED TOMOGRAPHY WITHOUT CONTRAST</a:t>
            </a:r>
            <a:endParaRPr lang="en-US" altLang="sr-Latn-RS" sz="2400" b="1" dirty="0">
              <a:latin typeface="+mj-lt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400" b="1" i="1" dirty="0">
                <a:latin typeface="+mj-lt"/>
              </a:rPr>
              <a:t>sovereign method </a:t>
            </a:r>
            <a:r>
              <a:rPr lang="sr-Latn-RS" altLang="sr-Latn-RS" sz="2400" b="1" i="1" dirty="0" smtClean="0">
                <a:latin typeface="+mj-lt"/>
              </a:rPr>
              <a:t>f</a:t>
            </a:r>
            <a:r>
              <a:rPr lang="en" altLang="sr-Latn-RS" sz="2400" b="1" i="1" dirty="0" smtClean="0">
                <a:latin typeface="+mj-lt"/>
              </a:rPr>
              <a:t>or diagnosis</a:t>
            </a:r>
            <a:endParaRPr lang="en-US" altLang="sr-Latn-RS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003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05"/>
    </mc:Choice>
    <mc:Fallback xmlns="">
      <p:transition spd="slow" advTm="19405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s 1 cop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" y="0"/>
            <a:ext cx="9296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409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83"/>
    </mc:Choice>
    <mc:Fallback xmlns="">
      <p:transition spd="slow" advTm="10583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WordArt 2"/>
          <p:cNvSpPr>
            <a:spLocks noChangeArrowheads="1" noChangeShapeType="1" noTextEdit="1"/>
          </p:cNvSpPr>
          <p:nvPr/>
        </p:nvSpPr>
        <p:spPr bwMode="auto">
          <a:xfrm>
            <a:off x="2300689" y="88107"/>
            <a:ext cx="5838825" cy="92868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" sz="3600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Diagnosis</a:t>
            </a:r>
            <a:endParaRPr lang="sr-Latn-RS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3907" name="Text Box 3"/>
          <p:cNvSpPr txBox="1">
            <a:spLocks noChangeArrowheads="1"/>
          </p:cNvSpPr>
          <p:nvPr/>
        </p:nvSpPr>
        <p:spPr bwMode="auto">
          <a:xfrm>
            <a:off x="620896" y="1285876"/>
            <a:ext cx="5386411" cy="1323439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Sp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utum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examination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: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Haemophylus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influenza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e</a:t>
            </a:r>
            <a:endParaRPr lang="en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                                Streptococcus pneumoniae</a:t>
            </a:r>
          </a:p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                               Staphylococcus aureus</a:t>
            </a:r>
          </a:p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                                  Pseudomonas aeruginosa</a:t>
            </a:r>
          </a:p>
        </p:txBody>
      </p:sp>
      <p:sp>
        <p:nvSpPr>
          <p:cNvPr id="20484" name="Oval 4"/>
          <p:cNvSpPr>
            <a:spLocks noChangeArrowheads="1"/>
          </p:cNvSpPr>
          <p:nvPr/>
        </p:nvSpPr>
        <p:spPr bwMode="auto">
          <a:xfrm>
            <a:off x="466726" y="3415780"/>
            <a:ext cx="2362200" cy="838200"/>
          </a:xfrm>
          <a:prstGeom prst="ellipse">
            <a:avLst/>
          </a:prstGeom>
          <a:solidFill>
            <a:srgbClr val="C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" sz="20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+mj-lt"/>
                <a:cs typeface="Times New Roman" pitchFamily="18" charset="0"/>
              </a:rPr>
              <a:t>Pulmonary function</a:t>
            </a:r>
            <a:endParaRPr lang="en-US" sz="2000" b="1" dirty="0">
              <a:solidFill>
                <a:schemeClr val="bg2">
                  <a:lumMod val="60000"/>
                  <a:lumOff val="4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4000501" y="3286126"/>
            <a:ext cx="5835708" cy="1323439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Irreversible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obstructi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ve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lung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ventilation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disorded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Hypoxemia - shunting blood through the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anastomoses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between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bronchial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and pulmonary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arter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ies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3910" name="AutoShape 6"/>
          <p:cNvSpPr>
            <a:spLocks noChangeArrowheads="1"/>
          </p:cNvSpPr>
          <p:nvPr/>
        </p:nvSpPr>
        <p:spPr bwMode="auto">
          <a:xfrm>
            <a:off x="3071813" y="3429000"/>
            <a:ext cx="685800" cy="8382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B05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sz="4400">
              <a:latin typeface="Swiss Black YU" pitchFamily="34" charset="0"/>
            </a:endParaRPr>
          </a:p>
        </p:txBody>
      </p:sp>
      <p:sp>
        <p:nvSpPr>
          <p:cNvPr id="123911" name="WordArt 7"/>
          <p:cNvSpPr>
            <a:spLocks noChangeArrowheads="1" noChangeShapeType="1" noTextEdit="1"/>
          </p:cNvSpPr>
          <p:nvPr/>
        </p:nvSpPr>
        <p:spPr bwMode="auto">
          <a:xfrm>
            <a:off x="785814" y="5143501"/>
            <a:ext cx="1400175" cy="708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" sz="3600" b="1" kern="10" dirty="0">
                <a:solidFill>
                  <a:srgbClr val="1A1AFF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+mj-lt"/>
                <a:cs typeface="Times New Roman" panose="02020603050405020304" pitchFamily="18" charset="0"/>
              </a:rPr>
              <a:t>Diff. </a:t>
            </a:r>
            <a:r>
              <a:rPr lang="sr-Latn-RS" sz="3600" b="1" kern="10" dirty="0" smtClean="0">
                <a:solidFill>
                  <a:srgbClr val="1A1AFF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+mj-lt"/>
                <a:cs typeface="Times New Roman" panose="02020603050405020304" pitchFamily="18" charset="0"/>
              </a:rPr>
              <a:t>Dg</a:t>
            </a:r>
            <a:endParaRPr lang="sr-Latn-RS" sz="3600" b="1" kern="10" dirty="0">
              <a:solidFill>
                <a:srgbClr val="1A1AFF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3912" name="Text Box 8"/>
          <p:cNvSpPr txBox="1">
            <a:spLocks noChangeArrowheads="1"/>
          </p:cNvSpPr>
          <p:nvPr/>
        </p:nvSpPr>
        <p:spPr bwMode="auto">
          <a:xfrm>
            <a:off x="4000501" y="5103812"/>
            <a:ext cx="5835708" cy="708025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Chronic  bronchitis,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lung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abscess,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diffuse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fibrosis,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tuberculosis and fungal infections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2786063" y="5000625"/>
            <a:ext cx="914400" cy="914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tx2">
              <a:lumMod val="50000"/>
              <a:lumOff val="5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18911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524"/>
    </mc:Choice>
    <mc:Fallback xmlns="">
      <p:transition spd="slow" advTm="41524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WordArt 2"/>
          <p:cNvSpPr>
            <a:spLocks noChangeArrowheads="1" noChangeShapeType="1" noTextEdit="1"/>
          </p:cNvSpPr>
          <p:nvPr/>
        </p:nvSpPr>
        <p:spPr bwMode="auto">
          <a:xfrm>
            <a:off x="1712913" y="150677"/>
            <a:ext cx="6477000" cy="708025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extLst/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" sz="3600" b="1" kern="10" dirty="0" smtClean="0">
                <a:solidFill>
                  <a:srgbClr val="FFC000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+mj-lt"/>
                <a:cs typeface="Times New Roman" panose="02020603050405020304" pitchFamily="18" charset="0"/>
              </a:rPr>
              <a:t>Bronchiectasiae</a:t>
            </a:r>
            <a:endParaRPr lang="sr-Latn-RS" sz="3600" b="1" kern="10" dirty="0">
              <a:solidFill>
                <a:srgbClr val="FFC000"/>
              </a:solidFill>
              <a:effectLst>
                <a:outerShdw dist="53882" dir="2700000" algn="ctr" rotWithShape="0">
                  <a:srgbClr val="C0C0C0"/>
                </a:outerShdw>
              </a:effectLst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4931" name="Text Box 3"/>
          <p:cNvSpPr txBox="1">
            <a:spLocks noChangeArrowheads="1"/>
          </p:cNvSpPr>
          <p:nvPr/>
        </p:nvSpPr>
        <p:spPr bwMode="auto">
          <a:xfrm>
            <a:off x="714376" y="928689"/>
            <a:ext cx="8474075" cy="2554545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COURSE OF THE DISEASE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: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in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earlier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times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saccular brochiectasis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were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more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frequent wh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ich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led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to deteriorating state of the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patients, expectoration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of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fetid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sputum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and appear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ance of clubbed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fingers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marL="342900" indent="-342900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Today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cylindrical bronchiectasis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are more often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wh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ich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have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more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favorable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outcome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 marL="342900" indent="-342900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Bronchiectasis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wh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ich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damage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a large a part of lungs or are united with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    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obstructive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diseases lungs bring to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development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of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    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CHRONIC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PULMONARY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HEART DISEASE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4932" name="Oval 4"/>
          <p:cNvSpPr>
            <a:spLocks noChangeArrowheads="1"/>
          </p:cNvSpPr>
          <p:nvPr/>
        </p:nvSpPr>
        <p:spPr bwMode="auto">
          <a:xfrm>
            <a:off x="436355" y="4528805"/>
            <a:ext cx="2057400" cy="914400"/>
          </a:xfrm>
          <a:prstGeom prst="ellipse">
            <a:avLst/>
          </a:prstGeom>
          <a:solidFill>
            <a:schemeClr val="accent2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FF00"/>
                </a:solidFill>
                <a:latin typeface="+mj-lt"/>
              </a:rPr>
              <a:t>Complications</a:t>
            </a:r>
            <a:endParaRPr lang="en-US" altLang="sr-Latn-RS" sz="20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3332860" y="3721562"/>
            <a:ext cx="5855591" cy="2528887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sr-Latn-RS" sz="2000" b="1" dirty="0" smtClean="0">
                <a:solidFill>
                  <a:srgbClr val="FFC000"/>
                </a:solidFill>
                <a:latin typeface="Tahoma" pitchFamily="34" charset="0"/>
              </a:rPr>
              <a:t>Increase of</a:t>
            </a:r>
            <a:r>
              <a:rPr lang="en" sz="2000" b="1" dirty="0" smtClean="0">
                <a:solidFill>
                  <a:srgbClr val="FFC000"/>
                </a:solidFill>
                <a:latin typeface="Tahoma" pitchFamily="34" charset="0"/>
              </a:rPr>
              <a:t> </a:t>
            </a:r>
            <a:r>
              <a:rPr lang="sr-Latn-RS" sz="2000" b="1" dirty="0" smtClean="0">
                <a:solidFill>
                  <a:srgbClr val="FFC000"/>
                </a:solidFill>
                <a:latin typeface="Tahoma" pitchFamily="34" charset="0"/>
              </a:rPr>
              <a:t>the </a:t>
            </a:r>
            <a:r>
              <a:rPr lang="en" sz="2000" b="1" dirty="0" smtClean="0">
                <a:solidFill>
                  <a:srgbClr val="FFC000"/>
                </a:solidFill>
                <a:latin typeface="Tahoma" pitchFamily="34" charset="0"/>
              </a:rPr>
              <a:t>inflammation </a:t>
            </a:r>
            <a:r>
              <a:rPr lang="en" sz="2000" b="1" dirty="0">
                <a:solidFill>
                  <a:srgbClr val="FFC000"/>
                </a:solidFill>
                <a:latin typeface="Tahoma" pitchFamily="34" charset="0"/>
              </a:rPr>
              <a:t>in </a:t>
            </a:r>
            <a:r>
              <a:rPr lang="sr-Latn-RS" sz="2000" b="1" dirty="0" smtClean="0">
                <a:solidFill>
                  <a:srgbClr val="FFC000"/>
                </a:solidFill>
                <a:latin typeface="Tahoma" pitchFamily="34" charset="0"/>
              </a:rPr>
              <a:t>the airways</a:t>
            </a:r>
            <a:endParaRPr lang="en-US" sz="2000" b="1" dirty="0">
              <a:solidFill>
                <a:srgbClr val="FFC000"/>
              </a:solidFill>
              <a:latin typeface="Tahoma" pitchFamily="34" charset="0"/>
            </a:endParaRPr>
          </a:p>
          <a:p>
            <a:pPr algn="ctr">
              <a:defRPr/>
            </a:pPr>
            <a:r>
              <a:rPr lang="en" sz="2000" b="1" dirty="0">
                <a:solidFill>
                  <a:srgbClr val="FFC000"/>
                </a:solidFill>
                <a:latin typeface="Tahoma" pitchFamily="34" charset="0"/>
              </a:rPr>
              <a:t>Pneumonia</a:t>
            </a:r>
            <a:endParaRPr lang="en-US" sz="2000" b="1" dirty="0">
              <a:solidFill>
                <a:srgbClr val="FFC000"/>
              </a:solidFill>
              <a:latin typeface="Tahoma" pitchFamily="34" charset="0"/>
            </a:endParaRPr>
          </a:p>
          <a:p>
            <a:pPr algn="ctr">
              <a:defRPr/>
            </a:pPr>
            <a:r>
              <a:rPr lang="en" sz="2000" b="1" dirty="0">
                <a:solidFill>
                  <a:srgbClr val="FFC000"/>
                </a:solidFill>
                <a:latin typeface="Tahoma" pitchFamily="34" charset="0"/>
              </a:rPr>
              <a:t>Seronegative </a:t>
            </a:r>
            <a:r>
              <a:rPr lang="en" sz="2000" b="1" dirty="0" smtClean="0">
                <a:solidFill>
                  <a:srgbClr val="FFC000"/>
                </a:solidFill>
                <a:latin typeface="Tahoma" pitchFamily="34" charset="0"/>
              </a:rPr>
              <a:t>arthropathies</a:t>
            </a:r>
            <a:endParaRPr lang="en" sz="2000" b="1" dirty="0">
              <a:solidFill>
                <a:srgbClr val="FFC000"/>
              </a:solidFill>
              <a:latin typeface="Tahoma" pitchFamily="34" charset="0"/>
            </a:endParaRPr>
          </a:p>
          <a:p>
            <a:pPr algn="ctr">
              <a:defRPr/>
            </a:pPr>
            <a:r>
              <a:rPr lang="en" sz="2000" b="1" dirty="0">
                <a:solidFill>
                  <a:srgbClr val="FFC000"/>
                </a:solidFill>
                <a:latin typeface="Tahoma" pitchFamily="34" charset="0"/>
              </a:rPr>
              <a:t> </a:t>
            </a:r>
            <a:r>
              <a:rPr lang="sr-Latn-RS" sz="2000" b="1" dirty="0" smtClean="0">
                <a:solidFill>
                  <a:srgbClr val="FFC000"/>
                </a:solidFill>
                <a:latin typeface="Tahoma" pitchFamily="34" charset="0"/>
              </a:rPr>
              <a:t>H</a:t>
            </a:r>
            <a:r>
              <a:rPr lang="en" sz="2000" b="1" dirty="0" smtClean="0">
                <a:solidFill>
                  <a:srgbClr val="FFC000"/>
                </a:solidFill>
                <a:latin typeface="Tahoma" pitchFamily="34" charset="0"/>
              </a:rPr>
              <a:t>emoptysis </a:t>
            </a:r>
            <a:r>
              <a:rPr lang="en-US" sz="2000" b="1" dirty="0">
                <a:solidFill>
                  <a:srgbClr val="FFC000"/>
                </a:solidFill>
                <a:latin typeface="Tahoma" pitchFamily="34" charset="0"/>
              </a:rPr>
              <a:t/>
            </a:r>
            <a:br>
              <a:rPr lang="en-US" sz="2000" b="1" dirty="0">
                <a:solidFill>
                  <a:srgbClr val="FFC000"/>
                </a:solidFill>
                <a:latin typeface="Tahoma" pitchFamily="34" charset="0"/>
              </a:rPr>
            </a:br>
            <a:r>
              <a:rPr lang="sr-Latn-RS" sz="2000" b="1" dirty="0">
                <a:solidFill>
                  <a:srgbClr val="FFC000"/>
                </a:solidFill>
                <a:latin typeface="Tahoma" pitchFamily="34" charset="0"/>
              </a:rPr>
              <a:t>P</a:t>
            </a:r>
            <a:r>
              <a:rPr lang="en" sz="2000" b="1" dirty="0" smtClean="0">
                <a:solidFill>
                  <a:srgbClr val="FFC000"/>
                </a:solidFill>
                <a:latin typeface="Tahoma" pitchFamily="34" charset="0"/>
              </a:rPr>
              <a:t>leura</a:t>
            </a:r>
            <a:r>
              <a:rPr lang="sr-Latn-RS" sz="2000" b="1" dirty="0" smtClean="0">
                <a:solidFill>
                  <a:srgbClr val="FFC000"/>
                </a:solidFill>
                <a:latin typeface="Tahoma" pitchFamily="34" charset="0"/>
              </a:rPr>
              <a:t>l empyema</a:t>
            </a:r>
            <a:r>
              <a:rPr lang="en" sz="2000" b="1" dirty="0" smtClean="0">
                <a:solidFill>
                  <a:srgbClr val="FFC000"/>
                </a:solidFill>
                <a:latin typeface="Tahoma" pitchFamily="34" charset="0"/>
              </a:rPr>
              <a:t>, </a:t>
            </a:r>
            <a:r>
              <a:rPr lang="sr-Latn-RS" sz="2000" b="1" dirty="0" smtClean="0">
                <a:solidFill>
                  <a:srgbClr val="FFC000"/>
                </a:solidFill>
                <a:latin typeface="Tahoma" pitchFamily="34" charset="0"/>
              </a:rPr>
              <a:t>Brain </a:t>
            </a:r>
            <a:r>
              <a:rPr lang="en" sz="2000" b="1" dirty="0" smtClean="0">
                <a:solidFill>
                  <a:srgbClr val="FFC000"/>
                </a:solidFill>
                <a:latin typeface="Tahoma" pitchFamily="34" charset="0"/>
              </a:rPr>
              <a:t>abscess, </a:t>
            </a:r>
            <a:r>
              <a:rPr lang="sr-Latn-RS" sz="2000" b="1" dirty="0" smtClean="0">
                <a:solidFill>
                  <a:srgbClr val="FFC000"/>
                </a:solidFill>
                <a:latin typeface="Tahoma" pitchFamily="34" charset="0"/>
              </a:rPr>
              <a:t>A</a:t>
            </a:r>
            <a:r>
              <a:rPr lang="en" sz="2000" b="1" dirty="0" smtClean="0">
                <a:solidFill>
                  <a:srgbClr val="FFC000"/>
                </a:solidFill>
                <a:latin typeface="Tahoma" pitchFamily="34" charset="0"/>
              </a:rPr>
              <a:t>myloidosis</a:t>
            </a:r>
            <a:endParaRPr lang="en-US" sz="2000" b="1" dirty="0">
              <a:solidFill>
                <a:srgbClr val="FFC000"/>
              </a:solidFill>
              <a:latin typeface="Tahoma" pitchFamily="34" charset="0"/>
            </a:endParaRPr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2646258" y="4719305"/>
            <a:ext cx="609600" cy="533400"/>
          </a:xfrm>
          <a:prstGeom prst="rightArrow">
            <a:avLst>
              <a:gd name="adj1" fmla="val 50000"/>
              <a:gd name="adj2" fmla="val 28571"/>
            </a:avLst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sr-Latn-CS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26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133"/>
    </mc:Choice>
    <mc:Fallback xmlns="">
      <p:transition spd="slow" advTm="43133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903788" y="1362075"/>
            <a:ext cx="5053012" cy="494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Bacterial r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esistance on antibiotics is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an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issue widespread in the world and directly responsible </a:t>
            </a:r>
            <a:r>
              <a:rPr lang="sr-Latn-RS" sz="2400" dirty="0" err="1">
                <a:latin typeface="+mn-lt"/>
                <a:cs typeface="Times New Roman" panose="02020603050405020304" pitchFamily="18" charset="0"/>
              </a:rPr>
              <a:t>f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or an increase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 of:</a:t>
            </a:r>
            <a:endParaRPr lang="sr-Latn-CS" sz="2400" dirty="0" smtClean="0">
              <a:latin typeface="+mn-lt"/>
              <a:cs typeface="Times New Roman" panose="02020603050405020304" pitchFamily="18" charset="0"/>
            </a:endParaRPr>
          </a:p>
          <a:p>
            <a:pPr lvl="2" algn="l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Morbidity</a:t>
            </a:r>
            <a:endParaRPr lang="sr-Latn-CS" sz="2400" dirty="0" smtClean="0">
              <a:latin typeface="+mn-lt"/>
              <a:cs typeface="Times New Roman" panose="02020603050405020304" pitchFamily="18" charset="0"/>
            </a:endParaRPr>
          </a:p>
          <a:p>
            <a:pPr lvl="2" algn="l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Mortality</a:t>
            </a:r>
            <a:endParaRPr lang="sr-Latn-CS" sz="2400" dirty="0" smtClean="0">
              <a:latin typeface="+mn-lt"/>
              <a:cs typeface="Times New Roman" panose="02020603050405020304" pitchFamily="18" charset="0"/>
            </a:endParaRPr>
          </a:p>
          <a:p>
            <a:pPr lvl="2" algn="l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Treatment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costs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  <a:p>
            <a:pPr algn="l" eaLnBrk="1" hangingPunct="1">
              <a:spcBef>
                <a:spcPct val="20000"/>
              </a:spcBef>
              <a:buFontTx/>
              <a:buChar char="•"/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Appearing and expansion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 of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resistant pathogens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 is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report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ed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not only in hospitals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but also in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outpatient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environment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  <a:p>
            <a:pPr algn="l" eaLnBrk="1" hangingPunct="1">
              <a:spcBef>
                <a:spcPct val="20000"/>
              </a:spcBef>
              <a:defRPr/>
            </a:pPr>
            <a:endParaRPr lang="en-US" sz="2000" dirty="0" smtClean="0">
              <a:cs typeface="Arial" panose="020B0604020202020204" pitchFamily="34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771525" y="325438"/>
            <a:ext cx="87439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" sz="4000" b="1" dirty="0" err="1" smtClean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Antibiotic</a:t>
            </a:r>
            <a:r>
              <a:rPr lang="en" sz="4000" b="1" dirty="0" smtClean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" sz="4000" b="1" dirty="0" err="1" smtClean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resistance</a:t>
            </a:r>
            <a:endParaRPr lang="en-US" sz="4000" b="1" dirty="0" smtClean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" y="1362075"/>
            <a:ext cx="4137025" cy="48418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2"/>
          <p:cNvSpPr>
            <a:spLocks noChangeArrowheads="1" noChangeShapeType="1" noTextEdit="1"/>
          </p:cNvSpPr>
          <p:nvPr/>
        </p:nvSpPr>
        <p:spPr bwMode="auto">
          <a:xfrm>
            <a:off x="2347913" y="188750"/>
            <a:ext cx="5562600" cy="777667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en" kern="10" dirty="0" smtClean="0">
                <a:ln w="9525">
                  <a:noFill/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+mj-lt"/>
                <a:cs typeface="Times New Roman"/>
              </a:rPr>
              <a:t>Therapy</a:t>
            </a:r>
            <a:endParaRPr lang="sr-Latn-CS" kern="10" dirty="0">
              <a:ln w="9525">
                <a:noFill/>
                <a:round/>
                <a:headEnd/>
                <a:tailEnd/>
              </a:ln>
              <a:solidFill>
                <a:srgbClr val="FFC0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+mj-lt"/>
              <a:cs typeface="Times New Roman"/>
            </a:endParaRPr>
          </a:p>
        </p:txBody>
      </p:sp>
      <p:sp>
        <p:nvSpPr>
          <p:cNvPr id="125955" name="Oval 3"/>
          <p:cNvSpPr>
            <a:spLocks noChangeArrowheads="1"/>
          </p:cNvSpPr>
          <p:nvPr/>
        </p:nvSpPr>
        <p:spPr bwMode="auto">
          <a:xfrm>
            <a:off x="604259" y="2011363"/>
            <a:ext cx="2133600" cy="609600"/>
          </a:xfrm>
          <a:prstGeom prst="ellipse">
            <a:avLst/>
          </a:prstGeom>
          <a:solidFill>
            <a:schemeClr val="accent2"/>
          </a:solidFill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FF00"/>
                </a:solidFill>
                <a:latin typeface="+mj-lt"/>
              </a:rPr>
              <a:t>Prevention</a:t>
            </a:r>
            <a:endParaRPr lang="en-US" altLang="sr-Latn-RS" sz="20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3071813" y="1500188"/>
            <a:ext cx="6477238" cy="163195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vaccination against measles and pertussis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adequate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treatment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asthma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and inflammation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timely disclosure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foreign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bodies and tumors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sr-Latn-RS" altLang="sr-Latn-RS" sz="2000" b="1" dirty="0">
                <a:latin typeface="+mj-lt"/>
                <a:cs typeface="Times New Roman" panose="02020603050405020304" pitchFamily="18" charset="0"/>
              </a:rPr>
              <a:t>c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orrection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of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immunodeficient condition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sr-Latn-RS" altLang="sr-Latn-RS" sz="2000" b="1" dirty="0">
                <a:latin typeface="+mj-lt"/>
                <a:cs typeface="Times New Roman" panose="02020603050405020304" pitchFamily="18" charset="0"/>
              </a:rPr>
              <a:t>r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emoval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of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causes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for 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aspiration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 of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gastric content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5957" name="AutoShape 5"/>
          <p:cNvSpPr>
            <a:spLocks noChangeArrowheads="1"/>
          </p:cNvSpPr>
          <p:nvPr/>
        </p:nvSpPr>
        <p:spPr bwMode="auto">
          <a:xfrm>
            <a:off x="1019175" y="3635168"/>
            <a:ext cx="838200" cy="609600"/>
          </a:xfrm>
          <a:prstGeom prst="rightArrow">
            <a:avLst>
              <a:gd name="adj1" fmla="val 50000"/>
              <a:gd name="adj2" fmla="val 34375"/>
            </a:avLst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sr-Latn-RS" sz="4400">
              <a:latin typeface="Swiss Black YU" pitchFamily="34" charset="0"/>
            </a:endParaRPr>
          </a:p>
        </p:txBody>
      </p:sp>
      <p:sp>
        <p:nvSpPr>
          <p:cNvPr id="125958" name="Oval 6"/>
          <p:cNvSpPr>
            <a:spLocks noChangeArrowheads="1"/>
          </p:cNvSpPr>
          <p:nvPr/>
        </p:nvSpPr>
        <p:spPr bwMode="auto">
          <a:xfrm>
            <a:off x="714375" y="4572000"/>
            <a:ext cx="1447800" cy="609600"/>
          </a:xfrm>
          <a:prstGeom prst="ellipse">
            <a:avLst/>
          </a:prstGeom>
          <a:solidFill>
            <a:schemeClr val="accent2"/>
          </a:solidFill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FF00"/>
                </a:solidFill>
                <a:latin typeface="+mj-lt"/>
              </a:rPr>
              <a:t>Treatment</a:t>
            </a:r>
            <a:endParaRPr lang="en-US" altLang="sr-Latn-RS" sz="20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2525951" y="3218427"/>
            <a:ext cx="7023100" cy="3170237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solidFill>
              <a:srgbClr val="FFC000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ANTIBIOTICS -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during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phases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of 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infections</a:t>
            </a:r>
            <a:endParaRPr lang="en-U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Amoxicillin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/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clavul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a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nic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acid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T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rimethoprim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/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sulfamethoxasol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000" b="1" dirty="0">
                <a:latin typeface="+mj-lt"/>
                <a:cs typeface="Times New Roman" panose="02020603050405020304" pitchFamily="18" charset="0"/>
              </a:rPr>
              <a:t>T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etracyclines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and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C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ephalosporins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Coughing up </a:t>
            </a: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in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DRAINAGE POSITION</a:t>
            </a:r>
            <a:endParaRPr lang="en-U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BETA 2 AGONISTS</a:t>
            </a:r>
            <a:endParaRPr lang="en-US" altLang="sr-Latn-RS" sz="2000" b="1" dirty="0">
              <a:solidFill>
                <a:srgbClr val="FFC000"/>
              </a:solidFill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sr-Latn-RS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SURGICAL</a:t>
            </a:r>
            <a:r>
              <a:rPr lang="en" altLang="sr-Latn-RS" sz="2000" b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TREATMENT </a:t>
            </a:r>
            <a:r>
              <a:rPr lang="sr-Latn-RS" altLang="sr-Latn-RS" sz="2000" b="1" dirty="0" smtClean="0">
                <a:latin typeface="+mj-lt"/>
                <a:cs typeface="Times New Roman" panose="02020603050405020304" pitchFamily="18" charset="0"/>
              </a:rPr>
              <a:t>for</a:t>
            </a:r>
            <a:r>
              <a:rPr lang="en" altLang="sr-Latn-RS" sz="20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" altLang="sr-Latn-RS" sz="2000" b="1" dirty="0">
                <a:latin typeface="+mj-lt"/>
                <a:cs typeface="Times New Roman" panose="02020603050405020304" pitchFamily="18" charset="0"/>
              </a:rPr>
              <a:t>localized bronchiectasis</a:t>
            </a:r>
            <a:endParaRPr lang="en-US" altLang="sr-Latn-RS" sz="2000" b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sr-Cyrl-CS" altLang="sr-Latn-RS" sz="2000" b="1" i="1" dirty="0">
              <a:latin typeface="+mj-lt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" altLang="sr-Latn-RS" sz="2000" b="1" i="1" dirty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Expectorants and mucolytics </a:t>
            </a:r>
            <a:r>
              <a:rPr lang="sr-Latn-RS" altLang="sr-Latn-RS" sz="2000" b="1" i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do </a:t>
            </a:r>
            <a:r>
              <a:rPr lang="en" altLang="sr-Latn-RS" sz="2000" b="1" i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not affect the expectoration</a:t>
            </a:r>
            <a:r>
              <a:rPr lang="sr-Latn-RS" altLang="sr-Latn-RS" sz="2000" b="1" i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and</a:t>
            </a:r>
            <a:r>
              <a:rPr lang="en" altLang="sr-Latn-RS" sz="2000" b="1" i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sr-Latn-RS" altLang="sr-Latn-RS" sz="2000" b="1" i="1" dirty="0" smtClean="0">
                <a:solidFill>
                  <a:srgbClr val="FFC000"/>
                </a:solidFill>
                <a:latin typeface="+mj-lt"/>
                <a:cs typeface="Times New Roman" panose="02020603050405020304" pitchFamily="18" charset="0"/>
              </a:rPr>
              <a:t>mucus secretion</a:t>
            </a:r>
            <a:endParaRPr lang="en-US" altLang="sr-Latn-RS" sz="2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3367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325"/>
    </mc:Choice>
    <mc:Fallback xmlns="">
      <p:transition spd="slow" advTm="72325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65150" y="2484438"/>
            <a:ext cx="9136063" cy="1052512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z="4000" dirty="0" smtClean="0">
                <a:solidFill>
                  <a:schemeClr val="accent1"/>
                </a:solidFill>
                <a:effectLst/>
              </a:rPr>
              <a:t>Thank you for your attention!</a:t>
            </a:r>
            <a:endParaRPr lang="en-US" sz="4000" dirty="0" smtClean="0">
              <a:solidFill>
                <a:schemeClr val="accent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46088" y="376238"/>
            <a:ext cx="9366250" cy="11430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Risk f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actors 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f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or pneumonia caused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by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 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antibiotic resistant </a:t>
            </a:r>
            <a:r>
              <a:rPr lang="sr-Latn-RS" sz="4000" dirty="0">
                <a:solidFill>
                  <a:schemeClr val="accent1"/>
                </a:solidFill>
                <a:effectLst/>
                <a:cs typeface="Times New Roman" pitchFamily="18" charset="0"/>
              </a:rPr>
              <a:t>P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neumococcus</a:t>
            </a:r>
            <a:endParaRPr lang="en-US" sz="4000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50863" y="1611313"/>
            <a:ext cx="4557712" cy="4224337"/>
          </a:xfrm>
        </p:spPr>
        <p:txBody>
          <a:bodyPr>
            <a:normAutofit fontScale="925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sl-SI" sz="2400" dirty="0" smtClean="0"/>
          </a:p>
          <a:p>
            <a:pPr marL="265176" indent="-265176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Persons older </a:t>
            </a:r>
            <a:r>
              <a:rPr lang="sr-Latn-RS" sz="2400" dirty="0" smtClean="0">
                <a:cs typeface="Times New Roman" pitchFamily="18" charset="0"/>
              </a:rPr>
              <a:t>than</a:t>
            </a:r>
            <a:r>
              <a:rPr lang="en" sz="2400" dirty="0" smtClean="0">
                <a:cs typeface="Times New Roman" pitchFamily="18" charset="0"/>
              </a:rPr>
              <a:t> 65 years</a:t>
            </a:r>
            <a:endParaRPr lang="sr-Latn-RS" sz="2400" dirty="0" smtClean="0">
              <a:cs typeface="Times New Roman" pitchFamily="18" charset="0"/>
            </a:endParaRPr>
          </a:p>
          <a:p>
            <a:pPr marL="265176" indent="-265176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Persons treated </a:t>
            </a:r>
            <a:r>
              <a:rPr lang="sr-Latn-RS" sz="2400" dirty="0" smtClean="0">
                <a:cs typeface="Times New Roman" pitchFamily="18" charset="0"/>
              </a:rPr>
              <a:t>with </a:t>
            </a:r>
            <a:r>
              <a:rPr lang="en" sz="2400" dirty="0" smtClean="0">
                <a:cs typeface="Times New Roman" pitchFamily="18" charset="0"/>
              </a:rPr>
              <a:t>beta lactam antibiotics in </a:t>
            </a:r>
            <a:r>
              <a:rPr lang="sr-Latn-RS" sz="2400" dirty="0" smtClean="0">
                <a:cs typeface="Times New Roman" pitchFamily="18" charset="0"/>
              </a:rPr>
              <a:t>the </a:t>
            </a:r>
            <a:r>
              <a:rPr lang="en" sz="2400" dirty="0" smtClean="0">
                <a:cs typeface="Times New Roman" pitchFamily="18" charset="0"/>
              </a:rPr>
              <a:t>last 3 months</a:t>
            </a:r>
            <a:endParaRPr lang="sl-SI" sz="2400" dirty="0" smtClean="0">
              <a:cs typeface="Times New Roman" pitchFamily="18" charset="0"/>
            </a:endParaRPr>
          </a:p>
          <a:p>
            <a:pPr marL="265176" indent="-265176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State</a:t>
            </a:r>
            <a:r>
              <a:rPr lang="sr-Latn-RS" sz="2400" dirty="0" smtClean="0">
                <a:cs typeface="Times New Roman" pitchFamily="18" charset="0"/>
              </a:rPr>
              <a:t> of</a:t>
            </a:r>
            <a:r>
              <a:rPr lang="en" sz="2400" dirty="0" smtClean="0">
                <a:cs typeface="Times New Roman" pitchFamily="18" charset="0"/>
              </a:rPr>
              <a:t> immunosuppression (eg</a:t>
            </a:r>
            <a:r>
              <a:rPr lang="sr-Latn-RS" sz="2400" dirty="0" smtClean="0">
                <a:cs typeface="Times New Roman" pitchFamily="18" charset="0"/>
              </a:rPr>
              <a:t>.</a:t>
            </a:r>
            <a:r>
              <a:rPr lang="en" sz="2400" dirty="0" smtClean="0">
                <a:cs typeface="Times New Roman" pitchFamily="18" charset="0"/>
              </a:rPr>
              <a:t> </a:t>
            </a:r>
            <a:r>
              <a:rPr lang="sr-Latn-RS" sz="2400" dirty="0">
                <a:cs typeface="Times New Roman" pitchFamily="18" charset="0"/>
              </a:rPr>
              <a:t>a</a:t>
            </a:r>
            <a:r>
              <a:rPr lang="sr-Latn-RS" sz="2400" dirty="0" smtClean="0">
                <a:cs typeface="Times New Roman" pitchFamily="18" charset="0"/>
              </a:rPr>
              <a:t>s </a:t>
            </a:r>
            <a:r>
              <a:rPr lang="en" sz="2400" dirty="0" smtClean="0">
                <a:cs typeface="Times New Roman" pitchFamily="18" charset="0"/>
              </a:rPr>
              <a:t>the result </a:t>
            </a:r>
            <a:r>
              <a:rPr lang="sr-Latn-RS" sz="2400" dirty="0" smtClean="0">
                <a:cs typeface="Times New Roman" pitchFamily="18" charset="0"/>
              </a:rPr>
              <a:t>of a disease</a:t>
            </a:r>
            <a:r>
              <a:rPr lang="en" sz="2400" dirty="0" smtClean="0">
                <a:cs typeface="Times New Roman" pitchFamily="18" charset="0"/>
              </a:rPr>
              <a:t> or</a:t>
            </a:r>
            <a:r>
              <a:rPr lang="sr-Latn-RS" sz="2400" dirty="0" smtClean="0">
                <a:cs typeface="Times New Roman" pitchFamily="18" charset="0"/>
              </a:rPr>
              <a:t> </a:t>
            </a:r>
            <a:r>
              <a:rPr lang="en" sz="2400" dirty="0" smtClean="0">
                <a:cs typeface="Times New Roman" pitchFamily="18" charset="0"/>
              </a:rPr>
              <a:t>corticosteroid therapy)</a:t>
            </a:r>
          </a:p>
          <a:p>
            <a:pPr marL="265176" indent="-265176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RS" sz="2400" dirty="0" smtClean="0">
                <a:cs typeface="Times New Roman" pitchFamily="18" charset="0"/>
              </a:rPr>
              <a:t>Several comorbidities</a:t>
            </a:r>
            <a:endParaRPr lang="sl-SI" sz="2400" dirty="0" smtClean="0">
              <a:cs typeface="Times New Roman" pitchFamily="18" charset="0"/>
            </a:endParaRPr>
          </a:p>
          <a:p>
            <a:pPr marL="265176" indent="-265176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Alcoholism</a:t>
            </a:r>
            <a:endParaRPr lang="sl-SI" sz="2400" dirty="0" smtClean="0">
              <a:cs typeface="Times New Roman" pitchFamily="18" charset="0"/>
            </a:endParaRPr>
          </a:p>
          <a:p>
            <a:pPr marL="265176" indent="-265176" algn="just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RS" sz="2400" dirty="0" smtClean="0">
                <a:cs typeface="Times New Roman" pitchFamily="18" charset="0"/>
              </a:rPr>
              <a:t>Persons working </a:t>
            </a:r>
            <a:r>
              <a:rPr lang="en" sz="2400" dirty="0" smtClean="0">
                <a:cs typeface="Times New Roman" pitchFamily="18" charset="0"/>
              </a:rPr>
              <a:t>in childrens</a:t>
            </a:r>
            <a:r>
              <a:rPr lang="sr-Latn-RS" sz="2400" dirty="0" smtClean="0">
                <a:cs typeface="Times New Roman" pitchFamily="18" charset="0"/>
              </a:rPr>
              <a:t>’</a:t>
            </a:r>
            <a:r>
              <a:rPr lang="en" sz="2400" dirty="0" smtClean="0">
                <a:cs typeface="Times New Roman" pitchFamily="18" charset="0"/>
              </a:rPr>
              <a:t> collectives</a:t>
            </a:r>
            <a:endParaRPr lang="en-US" sz="2400" dirty="0" smtClean="0">
              <a:cs typeface="Times New Roman" pitchFamily="18" charset="0"/>
            </a:endParaRPr>
          </a:p>
        </p:txBody>
      </p:sp>
      <p:pic>
        <p:nvPicPr>
          <p:cNvPr id="35844" name="Picture 10" descr="strep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225" y="1989138"/>
            <a:ext cx="3808413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376238"/>
            <a:ext cx="9502775" cy="112077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Risk f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actors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</a:t>
            </a:r>
            <a:r>
              <a:rPr lang="sr-Latn-RS" sz="4000" dirty="0">
                <a:solidFill>
                  <a:schemeClr val="accent1"/>
                </a:solidFill>
                <a:effectLst/>
                <a:cs typeface="Times New Roman" pitchFamily="18" charset="0"/>
              </a:rPr>
              <a:t>f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or infection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with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</a:t>
            </a:r>
            <a:r>
              <a:rPr lang="sl-SI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/>
            </a:r>
            <a:br>
              <a:rPr lang="sl-SI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</a:b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Gram - negative bacteria</a:t>
            </a:r>
            <a:endParaRPr lang="en-US" sz="4000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122488"/>
            <a:ext cx="9258300" cy="4525962"/>
          </a:xfrm>
        </p:spPr>
        <p:txBody>
          <a:bodyPr/>
          <a:lstStyle/>
          <a:p>
            <a:pPr eaLnBrk="1" hangingPunct="1"/>
            <a:r>
              <a:rPr lang="sr-Latn-RS" sz="2400" dirty="0" smtClean="0">
                <a:cs typeface="Times New Roman" panose="02020603050405020304" pitchFamily="18" charset="0"/>
              </a:rPr>
              <a:t>Recent</a:t>
            </a:r>
            <a:r>
              <a:rPr lang="en" sz="2400" dirty="0" smtClean="0">
                <a:cs typeface="Times New Roman" panose="02020603050405020304" pitchFamily="18" charset="0"/>
              </a:rPr>
              <a:t> use</a:t>
            </a:r>
            <a:r>
              <a:rPr lang="sr-Latn-RS" sz="2400" dirty="0" smtClean="0">
                <a:cs typeface="Times New Roman" panose="02020603050405020304" pitchFamily="18" charset="0"/>
              </a:rPr>
              <a:t> of</a:t>
            </a:r>
            <a:r>
              <a:rPr lang="en" sz="2400" dirty="0" smtClean="0">
                <a:cs typeface="Times New Roman" panose="02020603050405020304" pitchFamily="18" charset="0"/>
              </a:rPr>
              <a:t> antibiotics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sz="2400" dirty="0" smtClean="0">
                <a:cs typeface="Times New Roman" panose="02020603050405020304" pitchFamily="18" charset="0"/>
              </a:rPr>
              <a:t>C</a:t>
            </a:r>
            <a:r>
              <a:rPr lang="en" sz="2400" dirty="0" smtClean="0">
                <a:cs typeface="Times New Roman" panose="02020603050405020304" pitchFamily="18" charset="0"/>
              </a:rPr>
              <a:t>ardiorespiratory system</a:t>
            </a:r>
            <a:r>
              <a:rPr lang="sr-Latn-RS" sz="2400" dirty="0" smtClean="0">
                <a:cs typeface="Times New Roman" panose="02020603050405020304" pitchFamily="18" charset="0"/>
              </a:rPr>
              <a:t> disease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Stay in collective – </a:t>
            </a:r>
            <a:r>
              <a:rPr lang="sr-Latn-RS" sz="2400" dirty="0" smtClean="0">
                <a:cs typeface="Times New Roman" panose="02020603050405020304" pitchFamily="18" charset="0"/>
              </a:rPr>
              <a:t>nursing </a:t>
            </a:r>
            <a:r>
              <a:rPr lang="en" sz="2400" dirty="0" smtClean="0">
                <a:cs typeface="Times New Roman" panose="02020603050405020304" pitchFamily="18" charset="0"/>
              </a:rPr>
              <a:t>home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sz="2400" dirty="0" smtClean="0">
                <a:cs typeface="Times New Roman" panose="02020603050405020304" pitchFamily="18" charset="0"/>
              </a:rPr>
              <a:t>Several</a:t>
            </a:r>
            <a:r>
              <a:rPr lang="en" sz="2400" dirty="0" smtClean="0">
                <a:cs typeface="Times New Roman" panose="02020603050405020304" pitchFamily="18" charset="0"/>
              </a:rPr>
              <a:t> comorbidit</a:t>
            </a:r>
            <a:r>
              <a:rPr lang="sr-Latn-RS" sz="2400" dirty="0" smtClean="0">
                <a:cs typeface="Times New Roman" panose="02020603050405020304" pitchFamily="18" charset="0"/>
              </a:rPr>
              <a:t>ies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Hospitalization</a:t>
            </a:r>
          </a:p>
        </p:txBody>
      </p:sp>
      <p:pic>
        <p:nvPicPr>
          <p:cNvPr id="36868" name="Picture 10" descr="Slide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992313"/>
            <a:ext cx="2771775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Rectangle 4"/>
          <p:cNvSpPr>
            <a:spLocks noChangeArrowheads="1"/>
          </p:cNvSpPr>
          <p:nvPr/>
        </p:nvSpPr>
        <p:spPr bwMode="auto">
          <a:xfrm>
            <a:off x="5764213" y="1473200"/>
            <a:ext cx="45227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" sz="24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Klebsiella</a:t>
            </a:r>
            <a:r>
              <a:rPr lang="en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en" sz="24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pneumoniae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36870" name="Picture 8" descr="Slide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192588"/>
            <a:ext cx="2771775" cy="168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Rectangle 6"/>
          <p:cNvSpPr>
            <a:spLocks noChangeArrowheads="1"/>
          </p:cNvSpPr>
          <p:nvPr/>
        </p:nvSpPr>
        <p:spPr bwMode="auto">
          <a:xfrm>
            <a:off x="6778625" y="3730625"/>
            <a:ext cx="2289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H. </a:t>
            </a:r>
            <a:r>
              <a:rPr lang="en" sz="2400" b="1" dirty="0" err="1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influenzae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275" y="1588"/>
            <a:ext cx="10328275" cy="681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536575" y="2497138"/>
            <a:ext cx="9377363" cy="565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-41275" y="0"/>
            <a:ext cx="10328275" cy="2497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" sz="2800" b="1" dirty="0" smtClean="0">
                <a:solidFill>
                  <a:srgbClr val="333399"/>
                </a:solidFill>
                <a:latin typeface="+mj-lt"/>
              </a:rPr>
              <a:t>Excessive the use of cephalosporins and quinolone</a:t>
            </a:r>
            <a:r>
              <a:rPr lang="sr-Latn-RS" sz="2800" b="1" dirty="0" smtClean="0">
                <a:solidFill>
                  <a:srgbClr val="333399"/>
                </a:solidFill>
                <a:latin typeface="+mj-lt"/>
              </a:rPr>
              <a:t>s</a:t>
            </a:r>
            <a:endParaRPr lang="sr-Latn-CS" sz="2800" b="1" dirty="0" smtClean="0">
              <a:solidFill>
                <a:srgbClr val="333399"/>
              </a:solidFill>
              <a:latin typeface="+mj-lt"/>
            </a:endParaRPr>
          </a:p>
          <a:p>
            <a:pPr>
              <a:defRPr/>
            </a:pPr>
            <a:r>
              <a:rPr lang="en" sz="2800" b="1" dirty="0" smtClean="0">
                <a:solidFill>
                  <a:srgbClr val="333399"/>
                </a:solidFill>
                <a:latin typeface="+mj-lt"/>
              </a:rPr>
              <a:t> </a:t>
            </a:r>
            <a:r>
              <a:rPr lang="sr-Latn-RS" sz="2800" b="1" dirty="0" smtClean="0">
                <a:solidFill>
                  <a:srgbClr val="333399"/>
                </a:solidFill>
                <a:latin typeface="+mj-lt"/>
              </a:rPr>
              <a:t>has caused</a:t>
            </a:r>
            <a:r>
              <a:rPr lang="en" sz="2800" b="1" dirty="0" smtClean="0">
                <a:solidFill>
                  <a:srgbClr val="333399"/>
                </a:solidFill>
                <a:latin typeface="+mj-lt"/>
              </a:rPr>
              <a:t> </a:t>
            </a:r>
            <a:r>
              <a:rPr lang="sr-Latn-RS" sz="2800" b="1" dirty="0" smtClean="0">
                <a:solidFill>
                  <a:srgbClr val="333399"/>
                </a:solidFill>
                <a:latin typeface="+mj-lt"/>
              </a:rPr>
              <a:t>the</a:t>
            </a:r>
            <a:r>
              <a:rPr lang="en" sz="2800" b="1" dirty="0" smtClean="0">
                <a:solidFill>
                  <a:srgbClr val="333399"/>
                </a:solidFill>
                <a:latin typeface="+mj-lt"/>
              </a:rPr>
              <a:t> development </a:t>
            </a:r>
            <a:r>
              <a:rPr lang="sr-Latn-RS" sz="2800" b="1" dirty="0" smtClean="0">
                <a:solidFill>
                  <a:srgbClr val="333399"/>
                </a:solidFill>
                <a:latin typeface="+mj-lt"/>
              </a:rPr>
              <a:t>of </a:t>
            </a:r>
            <a:r>
              <a:rPr lang="en" sz="2800" b="1" dirty="0" smtClean="0">
                <a:solidFill>
                  <a:srgbClr val="333399"/>
                </a:solidFill>
                <a:latin typeface="+mj-lt"/>
              </a:rPr>
              <a:t>multiresistant microorganisms</a:t>
            </a:r>
            <a:endParaRPr lang="sr-Latn-CS" sz="2800" b="1" dirty="0" smtClean="0">
              <a:solidFill>
                <a:srgbClr val="333399"/>
              </a:solidFill>
              <a:latin typeface="+mj-lt"/>
            </a:endParaRPr>
          </a:p>
          <a:p>
            <a:pPr>
              <a:defRPr/>
            </a:pPr>
            <a:r>
              <a:rPr lang="sr-Latn-RS" sz="2800" b="1" dirty="0">
                <a:solidFill>
                  <a:srgbClr val="333399"/>
                </a:solidFill>
                <a:latin typeface="+mj-lt"/>
              </a:rPr>
              <a:t>i</a:t>
            </a:r>
            <a:r>
              <a:rPr lang="en" sz="2800" b="1" dirty="0" smtClean="0">
                <a:solidFill>
                  <a:srgbClr val="333399"/>
                </a:solidFill>
                <a:latin typeface="+mj-lt"/>
              </a:rPr>
              <a:t>n</a:t>
            </a:r>
            <a:r>
              <a:rPr lang="sr-Latn-RS" sz="2800" b="1" dirty="0" smtClean="0">
                <a:solidFill>
                  <a:srgbClr val="333399"/>
                </a:solidFill>
                <a:latin typeface="+mj-lt"/>
              </a:rPr>
              <a:t> the</a:t>
            </a:r>
            <a:r>
              <a:rPr lang="en" sz="2800" b="1" dirty="0" smtClean="0">
                <a:solidFill>
                  <a:srgbClr val="333399"/>
                </a:solidFill>
                <a:latin typeface="+mj-lt"/>
              </a:rPr>
              <a:t> hospital </a:t>
            </a:r>
            <a:r>
              <a:rPr lang="sr-Latn-RS" sz="2800" b="1" dirty="0" smtClean="0">
                <a:solidFill>
                  <a:srgbClr val="333399"/>
                </a:solidFill>
                <a:latin typeface="+mj-lt"/>
              </a:rPr>
              <a:t>environment</a:t>
            </a:r>
            <a:endParaRPr lang="en-US" sz="2800" b="1" dirty="0" smtClean="0">
              <a:solidFill>
                <a:srgbClr val="333399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342900"/>
            <a:ext cx="9466263" cy="114300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sr-Latn-RS" dirty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R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isks 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factors f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or Pseudomonas aeruginosa infection</a:t>
            </a:r>
            <a:endParaRPr lang="en-US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5450" y="1828800"/>
            <a:ext cx="5205413" cy="4297363"/>
          </a:xfrm>
        </p:spPr>
        <p:txBody>
          <a:bodyPr/>
          <a:lstStyle/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Structural changes </a:t>
            </a:r>
            <a:r>
              <a:rPr lang="sr-Latn-RS" sz="2400" dirty="0" smtClean="0">
                <a:cs typeface="Times New Roman" panose="02020603050405020304" pitchFamily="18" charset="0"/>
              </a:rPr>
              <a:t>in </a:t>
            </a:r>
            <a:r>
              <a:rPr lang="en" sz="2400" dirty="0" smtClean="0">
                <a:cs typeface="Times New Roman" panose="02020603050405020304" pitchFamily="18" charset="0"/>
              </a:rPr>
              <a:t>lungs</a:t>
            </a:r>
            <a:r>
              <a:rPr lang="sr-Latn-RS" sz="2400" dirty="0" smtClean="0">
                <a:cs typeface="Times New Roman" panose="02020603050405020304" pitchFamily="18" charset="0"/>
              </a:rPr>
              <a:t> - </a:t>
            </a:r>
            <a:r>
              <a:rPr lang="en" sz="2400" dirty="0" smtClean="0">
                <a:cs typeface="Times New Roman" panose="02020603050405020304" pitchFamily="18" charset="0"/>
              </a:rPr>
              <a:t>bronchiectasis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Use </a:t>
            </a:r>
            <a:r>
              <a:rPr lang="sr-Latn-RS" sz="2400" dirty="0" smtClean="0">
                <a:cs typeface="Times New Roman" panose="02020603050405020304" pitchFamily="18" charset="0"/>
              </a:rPr>
              <a:t>of wide spectrum </a:t>
            </a:r>
            <a:r>
              <a:rPr lang="en" sz="2400" dirty="0" smtClean="0">
                <a:cs typeface="Times New Roman" panose="02020603050405020304" pitchFamily="18" charset="0"/>
              </a:rPr>
              <a:t>antibiotics </a:t>
            </a:r>
            <a:r>
              <a:rPr lang="sr-Latn-RS" sz="2400" dirty="0" smtClean="0">
                <a:cs typeface="Times New Roman" panose="02020603050405020304" pitchFamily="18" charset="0"/>
              </a:rPr>
              <a:t>in</a:t>
            </a:r>
            <a:r>
              <a:rPr lang="en" sz="2400" dirty="0" smtClean="0">
                <a:cs typeface="Times New Roman" panose="02020603050405020304" pitchFamily="18" charset="0"/>
              </a:rPr>
              <a:t> the previous month in duration from the at least 7 days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Use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corticosteroids : prednisone 10 mg / day - at least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Malnutrition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dirty="0" smtClean="0"/>
          </a:p>
        </p:txBody>
      </p:sp>
      <p:pic>
        <p:nvPicPr>
          <p:cNvPr id="38916" name="Picture 8" descr="Slide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75" y="1828800"/>
            <a:ext cx="3919538" cy="393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3"/>
          <p:cNvSpPr>
            <a:spLocks noGrp="1"/>
          </p:cNvSpPr>
          <p:nvPr>
            <p:ph type="ctrTitle"/>
          </p:nvPr>
        </p:nvSpPr>
        <p:spPr bwMode="auto">
          <a:xfrm>
            <a:off x="762000" y="2286000"/>
            <a:ext cx="9151938" cy="1828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" dirty="0" smtClean="0">
                <a:solidFill>
                  <a:schemeClr val="tx1"/>
                </a:solidFill>
                <a:effectLst/>
              </a:rPr>
              <a:t>Community-acquired pneumonia</a:t>
            </a:r>
            <a:r>
              <a:rPr lang="sr-Latn-RS" dirty="0">
                <a:solidFill>
                  <a:schemeClr val="tx1"/>
                </a:solidFill>
                <a:effectLst/>
              </a:rPr>
              <a:t>.</a:t>
            </a:r>
            <a:r>
              <a:rPr lang="en" dirty="0" smtClean="0">
                <a:solidFill>
                  <a:schemeClr val="tx1"/>
                </a:solidFill>
                <a:effectLst/>
              </a:rPr>
              <a:t> </a:t>
            </a:r>
            <a:r>
              <a:rPr lang="en-US" dirty="0" smtClean="0">
                <a:solidFill>
                  <a:schemeClr val="tx1"/>
                </a:solidFill>
                <a:effectLst/>
              </a:rPr>
              <a:t/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" dirty="0" smtClean="0">
                <a:solidFill>
                  <a:schemeClr val="tx1"/>
                </a:solidFill>
                <a:effectLst/>
              </a:rPr>
              <a:t>The latest approach in diagnosis and treatment</a:t>
            </a:r>
          </a:p>
        </p:txBody>
      </p:sp>
      <p:pic>
        <p:nvPicPr>
          <p:cNvPr id="1945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488" y="3773488"/>
            <a:ext cx="3048000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Rot="1" noChangeArrowheads="1"/>
          </p:cNvSpPr>
          <p:nvPr/>
        </p:nvSpPr>
        <p:spPr bwMode="auto">
          <a:xfrm>
            <a:off x="514350" y="161925"/>
            <a:ext cx="9258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" sz="3600" b="1" dirty="0" err="1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Multiresistance</a:t>
            </a:r>
            <a:endParaRPr lang="en-US" sz="3600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492125" y="2181225"/>
            <a:ext cx="10085388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The causative agent ( most often S.</a:t>
            </a:r>
            <a:r>
              <a:rPr lang="sr-Latn-RS" sz="28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pneumoniae ) resistant to :</a:t>
            </a:r>
          </a:p>
          <a:p>
            <a:pPr algn="l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 beta lactam antibiotics</a:t>
            </a:r>
            <a:endParaRPr lang="sl-SI" sz="2800" dirty="0" smtClean="0">
              <a:latin typeface="+mn-lt"/>
              <a:cs typeface="Times New Roman" panose="02020603050405020304" pitchFamily="18" charset="0"/>
            </a:endParaRPr>
          </a:p>
          <a:p>
            <a:pPr algn="l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 macrolides</a:t>
            </a:r>
            <a:endParaRPr lang="sl-SI" sz="2800" dirty="0" smtClean="0">
              <a:latin typeface="+mn-lt"/>
              <a:cs typeface="Times New Roman" panose="02020603050405020304" pitchFamily="18" charset="0"/>
            </a:endParaRPr>
          </a:p>
          <a:p>
            <a:pPr algn="l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 doxycycline</a:t>
            </a:r>
            <a:endParaRPr lang="sl-SI" sz="2800" dirty="0" smtClean="0">
              <a:latin typeface="+mn-lt"/>
              <a:cs typeface="Times New Roman" panose="02020603050405020304" pitchFamily="18" charset="0"/>
            </a:endParaRPr>
          </a:p>
          <a:p>
            <a:pPr algn="l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sr-Latn-RS" sz="28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in </a:t>
            </a:r>
            <a:r>
              <a:rPr lang="sr-Latn-RS" sz="2800" dirty="0" smtClean="0">
                <a:latin typeface="+mn-lt"/>
                <a:cs typeface="Times New Roman" panose="02020603050405020304" pitchFamily="18" charset="0"/>
              </a:rPr>
              <a:t>recent</a:t>
            </a: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time </a:t>
            </a: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on </a:t>
            </a: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the fluoroquinolones</a:t>
            </a:r>
            <a:endParaRPr lang="en-US" sz="2800" dirty="0" smtClean="0"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WordArt 2" descr="White marble"/>
          <p:cNvSpPr>
            <a:spLocks noChangeArrowheads="1" noChangeShapeType="1" noTextEdit="1"/>
          </p:cNvSpPr>
          <p:nvPr/>
        </p:nvSpPr>
        <p:spPr bwMode="auto">
          <a:xfrm>
            <a:off x="1143000" y="488950"/>
            <a:ext cx="7772400" cy="919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  <a:contourClr>
                <a:schemeClr val="accent1"/>
              </a:contourClr>
            </a:sp3d>
          </a:bodyPr>
          <a:lstStyle/>
          <a:p>
            <a:pPr algn="ctr"/>
            <a:r>
              <a:rPr lang="en" sz="3600" b="1" kern="10">
                <a:ln w="9525">
                  <a:round/>
                  <a:headEnd/>
                  <a:tailEnd/>
                </a:ln>
                <a:solidFill>
                  <a:schemeClr val="accent1"/>
                </a:solidFill>
                <a:latin typeface="+mj-lt"/>
                <a:ea typeface="+mj-lt"/>
                <a:cs typeface="+mj-lt"/>
              </a:rPr>
              <a:t>Pathogenesis of pneumonia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1054100" y="2659063"/>
            <a:ext cx="206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sr-Latn-CS" sz="2400" b="1">
              <a:latin typeface="Times New Roman" panose="02020603050405020304" pitchFamily="18" charset="0"/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552450" y="1697038"/>
            <a:ext cx="9190264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buFontTx/>
              <a:buChar char="•"/>
              <a:defRPr/>
            </a:pPr>
            <a:r>
              <a:rPr lang="en" sz="2400" b="1" dirty="0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By inhalation </a:t>
            </a:r>
            <a:r>
              <a:rPr lang="sr-Latn-RS" sz="2400" b="1" dirty="0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of the </a:t>
            </a:r>
            <a:r>
              <a:rPr lang="en" sz="2400" b="1" dirty="0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microorganisms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present in the air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  (water droplets contaminated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 by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legionella) or infected 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  particle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s of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animal origin (Psittacosis, Q fever)</a:t>
            </a:r>
          </a:p>
          <a:p>
            <a:pPr algn="l">
              <a:buFontTx/>
              <a:buChar char="•"/>
              <a:defRPr/>
            </a:pPr>
            <a:r>
              <a:rPr lang="en" sz="2400" b="1" dirty="0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By aspiration </a:t>
            </a:r>
            <a:r>
              <a:rPr lang="sr-Latn-RS" sz="2400" b="1" dirty="0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of the </a:t>
            </a:r>
            <a:r>
              <a:rPr lang="en" sz="2400" b="1" dirty="0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endogenous microorganisms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from nose and oropharynx (pneumococcal infection)</a:t>
            </a:r>
          </a:p>
          <a:p>
            <a:pPr algn="l">
              <a:buFontTx/>
              <a:buChar char="•"/>
              <a:defRPr/>
            </a:pPr>
            <a:r>
              <a:rPr lang="en" sz="2400" b="1" dirty="0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Hematogenous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from extrapulmonary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locations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(drug addicts)</a:t>
            </a:r>
          </a:p>
          <a:p>
            <a:pPr algn="l">
              <a:buFontTx/>
              <a:buChar char="•"/>
              <a:defRPr/>
            </a:pPr>
            <a:r>
              <a:rPr lang="en" sz="2400" b="1" dirty="0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Directly spreading</a:t>
            </a:r>
            <a:r>
              <a:rPr lang="e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from infected places (anaerobes , gram - negative bacilli)</a:t>
            </a:r>
          </a:p>
          <a:p>
            <a:pPr algn="l">
              <a:buFontTx/>
              <a:buChar char="•"/>
              <a:defRPr/>
            </a:pPr>
            <a:r>
              <a:rPr lang="en" sz="2400" b="1" dirty="0" err="1" smtClean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Reactivation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(Mycobacterium)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95288" y="425450"/>
            <a:ext cx="9466262" cy="852488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altLang="zh-TW" sz="400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Clinical manifestations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522288" y="1277938"/>
            <a:ext cx="8993187" cy="495935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" altLang="zh-TW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altLang="zh-TW" dirty="0" smtClean="0">
              <a:cs typeface="Times New Roman" panose="02020603050405020304" pitchFamily="18" charset="0"/>
            </a:endParaRPr>
          </a:p>
          <a:p>
            <a:r>
              <a:rPr lang="en" altLang="zh-TW" b="1" dirty="0" smtClean="0">
                <a:cs typeface="Times New Roman" panose="02020603050405020304" pitchFamily="18" charset="0"/>
              </a:rPr>
              <a:t>Typical signs:</a:t>
            </a:r>
          </a:p>
          <a:p>
            <a:endParaRPr lang="en-US" altLang="zh-TW" dirty="0" smtClean="0">
              <a:cs typeface="Times New Roman" panose="02020603050405020304" pitchFamily="18" charset="0"/>
            </a:endParaRPr>
          </a:p>
          <a:p>
            <a:r>
              <a:rPr lang="en" altLang="zh-TW" dirty="0" smtClean="0">
                <a:cs typeface="Times New Roman" panose="02020603050405020304" pitchFamily="18" charset="0"/>
              </a:rPr>
              <a:t>Cough (&gt;90%)</a:t>
            </a:r>
          </a:p>
          <a:p>
            <a:r>
              <a:rPr lang="en" altLang="zh-TW" dirty="0" smtClean="0">
                <a:cs typeface="Times New Roman" panose="02020603050405020304" pitchFamily="18" charset="0"/>
              </a:rPr>
              <a:t>Fever (80%)</a:t>
            </a:r>
          </a:p>
          <a:p>
            <a:r>
              <a:rPr lang="sr-Latn-RS" altLang="zh-TW" dirty="0" smtClean="0">
                <a:cs typeface="Times New Roman" panose="02020603050405020304" pitchFamily="18" charset="0"/>
              </a:rPr>
              <a:t>Expectoration</a:t>
            </a:r>
            <a:r>
              <a:rPr lang="en" altLang="zh-TW" dirty="0" smtClean="0">
                <a:cs typeface="Times New Roman" panose="02020603050405020304" pitchFamily="18" charset="0"/>
              </a:rPr>
              <a:t> (66%)</a:t>
            </a:r>
          </a:p>
          <a:p>
            <a:r>
              <a:rPr lang="en" altLang="zh-TW" smtClean="0">
                <a:cs typeface="Times New Roman" panose="02020603050405020304" pitchFamily="18" charset="0"/>
              </a:rPr>
              <a:t> </a:t>
            </a:r>
            <a:r>
              <a:rPr lang="en" altLang="zh-TW" dirty="0" smtClean="0">
                <a:cs typeface="Times New Roman" panose="02020603050405020304" pitchFamily="18" charset="0"/>
              </a:rPr>
              <a:t>pain (50%)</a:t>
            </a:r>
          </a:p>
          <a:p>
            <a:r>
              <a:rPr lang="en" altLang="zh-TW" dirty="0" smtClean="0">
                <a:cs typeface="Times New Roman" panose="02020603050405020304" pitchFamily="18" charset="0"/>
              </a:rPr>
              <a:t>Signs of pulmonary consolidation (percutaneous dullness, bronchial breathing, crackles)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zh-TW" i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04913" y="404813"/>
            <a:ext cx="7388225" cy="62547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4000" dirty="0" smtClean="0">
                <a:solidFill>
                  <a:schemeClr val="accent1"/>
                </a:solidFill>
                <a:latin typeface="+mn-lt"/>
              </a:rPr>
              <a:t>               </a:t>
            </a:r>
            <a:r>
              <a:rPr lang="en" dirty="0" smtClean="0">
                <a:solidFill>
                  <a:schemeClr val="accent1"/>
                </a:solidFill>
                <a:effectLst/>
                <a:latin typeface="+mn-lt"/>
                <a:cs typeface="Times New Roman" pitchFamily="18" charset="0"/>
              </a:rPr>
              <a:t>Atypical pneumonia</a:t>
            </a:r>
            <a:endParaRPr lang="en-US" dirty="0" smtClean="0">
              <a:solidFill>
                <a:schemeClr val="accent1"/>
              </a:solidFill>
              <a:effectLst/>
              <a:latin typeface="+mn-lt"/>
              <a:cs typeface="Times New Roman" pitchFamily="18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422400"/>
            <a:ext cx="8905875" cy="4513263"/>
          </a:xfrm>
        </p:spPr>
        <p:txBody>
          <a:bodyPr/>
          <a:lstStyle/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Usually </a:t>
            </a:r>
            <a:r>
              <a:rPr lang="sr-Latn-RS" sz="2400" dirty="0" smtClean="0">
                <a:cs typeface="Times New Roman" panose="02020603050405020304" pitchFamily="18" charset="0"/>
              </a:rPr>
              <a:t>in persons </a:t>
            </a:r>
            <a:r>
              <a:rPr lang="en" sz="2400" dirty="0" smtClean="0">
                <a:cs typeface="Times New Roman" panose="02020603050405020304" pitchFamily="18" charset="0"/>
              </a:rPr>
              <a:t>younger than 40 years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Gradual start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Cough – paroxysmal, not productive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Sputum - minimal, mucoid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Temperature usually less than 39.5 °C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Consolidation - usually not present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Leukocytosis - usually not present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RDG – interstitial changes with possible progression </a:t>
            </a:r>
            <a:r>
              <a:rPr lang="sr-Latn-RS" sz="2400" dirty="0" smtClean="0">
                <a:cs typeface="Times New Roman" panose="02020603050405020304" pitchFamily="18" charset="0"/>
              </a:rPr>
              <a:t>in</a:t>
            </a:r>
            <a:r>
              <a:rPr lang="en" sz="2400" dirty="0" smtClean="0">
                <a:cs typeface="Times New Roman" panose="02020603050405020304" pitchFamily="18" charset="0"/>
              </a:rPr>
              <a:t>to the alveolar space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4" name="Picture 5" descr="sarshsu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146175"/>
            <a:ext cx="2992437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44500" y="374650"/>
            <a:ext cx="9396413" cy="95885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mtClean="0">
                <a:solidFill>
                  <a:schemeClr val="accent1"/>
                </a:solidFill>
                <a:effectLst/>
              </a:rPr>
              <a:t>How to diagnose ?</a:t>
            </a:r>
          </a:p>
        </p:txBody>
      </p:sp>
      <p:pic>
        <p:nvPicPr>
          <p:cNvPr id="45059" name="Picture 6" descr="bronchitis_symptoms_250x25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32075" y="1628775"/>
            <a:ext cx="3571875" cy="3187700"/>
          </a:xfrm>
        </p:spPr>
      </p:pic>
      <p:pic>
        <p:nvPicPr>
          <p:cNvPr id="45060" name="Picture 3" descr="rul-pneumonia-p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175" y="1639888"/>
            <a:ext cx="2725738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4" descr="jpg0411f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313" y="4221163"/>
            <a:ext cx="2511425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5" descr="breathing-oxygen-200x3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3" y="3789363"/>
            <a:ext cx="1944687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9338" name="Bild 202" descr="Purulenter Huste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77"/>
          <a:stretch>
            <a:fillRect/>
          </a:stretch>
        </p:blipFill>
        <p:spPr bwMode="auto">
          <a:xfrm>
            <a:off x="444500" y="1700213"/>
            <a:ext cx="17748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Bild 23" descr="Blue Bloat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813" y="4724400"/>
            <a:ext cx="152717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5" name="Bild 3" descr="Common Cold in Crow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9" t="3163" r="12769"/>
          <a:stretch>
            <a:fillRect/>
          </a:stretch>
        </p:blipFill>
        <p:spPr bwMode="auto">
          <a:xfrm>
            <a:off x="5467350" y="1557338"/>
            <a:ext cx="1941513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6575" y="493713"/>
            <a:ext cx="9174163" cy="116205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dirty="0" smtClean="0">
                <a:solidFill>
                  <a:schemeClr val="accent1"/>
                </a:solidFill>
                <a:effectLst/>
              </a:rPr>
              <a:t>Diagnostic procedures </a:t>
            </a:r>
            <a:r>
              <a:rPr lang="sr-Latn-RS" dirty="0" err="1">
                <a:solidFill>
                  <a:schemeClr val="accent1"/>
                </a:solidFill>
                <a:effectLst/>
              </a:rPr>
              <a:t>f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or </a:t>
            </a:r>
            <a:r>
              <a:rPr lang="en-US" dirty="0" smtClean="0">
                <a:solidFill>
                  <a:schemeClr val="accent1"/>
                </a:solidFill>
                <a:effectLst/>
              </a:rPr>
              <a:t/>
            </a:r>
            <a:br>
              <a:rPr lang="en-US" dirty="0" smtClean="0">
                <a:solidFill>
                  <a:schemeClr val="accent1"/>
                </a:solidFill>
                <a:effectLst/>
              </a:rPr>
            </a:br>
            <a:r>
              <a:rPr lang="sr-Latn-RS" dirty="0" smtClean="0">
                <a:solidFill>
                  <a:schemeClr val="accent1"/>
                </a:solidFill>
                <a:effectLst/>
              </a:rPr>
              <a:t>determination of 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causative agent </a:t>
            </a:r>
            <a:r>
              <a:rPr lang="sr-Latn-RS" dirty="0" smtClean="0">
                <a:solidFill>
                  <a:schemeClr val="accent1"/>
                </a:solidFill>
                <a:effectLst/>
              </a:rPr>
              <a:t>in 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pneumonia</a:t>
            </a:r>
            <a:endParaRPr lang="sl-SI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5938" y="2212975"/>
            <a:ext cx="8745537" cy="4525963"/>
          </a:xfrm>
        </p:spPr>
        <p:txBody>
          <a:bodyPr/>
          <a:lstStyle/>
          <a:p>
            <a:pPr lvl="1" eaLnBrk="1" hangingPunct="1">
              <a:buFontTx/>
              <a:buNone/>
            </a:pPr>
            <a:r>
              <a:rPr lang="en" b="1" smtClean="0"/>
              <a:t>1. Non-invasive methods</a:t>
            </a:r>
          </a:p>
          <a:p>
            <a:pPr lvl="1" eaLnBrk="1" hangingPunct="1">
              <a:buFontTx/>
              <a:buNone/>
            </a:pPr>
            <a:endParaRPr lang="en-US" b="1" smtClean="0"/>
          </a:p>
          <a:p>
            <a:pPr lvl="1" eaLnBrk="1" hangingPunct="1">
              <a:buFontTx/>
              <a:buNone/>
            </a:pPr>
            <a:r>
              <a:rPr lang="en" b="1" smtClean="0"/>
              <a:t>2. Invasive methods</a:t>
            </a:r>
            <a:endParaRPr lang="sl-SI" sz="2000" smtClean="0"/>
          </a:p>
        </p:txBody>
      </p:sp>
      <p:pic>
        <p:nvPicPr>
          <p:cNvPr id="930820" name="Picture 4" descr="hm00363_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89688" y="1579563"/>
            <a:ext cx="2173287" cy="2181225"/>
          </a:xfrm>
          <a:noFill/>
        </p:spPr>
      </p:pic>
      <p:pic>
        <p:nvPicPr>
          <p:cNvPr id="930821" name="Picture 5" descr="Flexible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1863" y="3795713"/>
            <a:ext cx="2917825" cy="19764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30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0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0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30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930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448583"/>
            <a:ext cx="9472613" cy="660400"/>
          </a:xfrm>
          <a:solidFill>
            <a:schemeClr val="bg1"/>
          </a:solidFill>
        </p:spPr>
        <p:txBody>
          <a:bodyPr wrap="square" lIns="91440" tIns="45720" rIns="3810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/>
            <a:r>
              <a:rPr lang="en" dirty="0" smtClean="0">
                <a:solidFill>
                  <a:schemeClr val="accent1"/>
                </a:solidFill>
                <a:effectLst/>
              </a:rPr>
              <a:t>The importance of radiography in the diagnosis of pneumonia</a:t>
            </a:r>
          </a:p>
        </p:txBody>
      </p:sp>
      <p:pic>
        <p:nvPicPr>
          <p:cNvPr id="48131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6275" y="1335088"/>
            <a:ext cx="4070350" cy="4229100"/>
          </a:xfrm>
        </p:spPr>
      </p:pic>
      <p:sp>
        <p:nvSpPr>
          <p:cNvPr id="48132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862513" y="1266825"/>
            <a:ext cx="4905375" cy="4495800"/>
          </a:xfrm>
        </p:spPr>
        <p:txBody>
          <a:bodyPr rIns="38100" anchor="ctr"/>
          <a:lstStyle/>
          <a:p>
            <a:pPr marL="0" indent="0" eaLnBrk="1" hangingPunct="1">
              <a:lnSpc>
                <a:spcPct val="90000"/>
              </a:lnSpc>
              <a:buFont typeface="Lucida Grande" charset="0"/>
              <a:buChar char="•"/>
            </a:pPr>
            <a:r>
              <a:rPr lang="e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Chest </a:t>
            </a:r>
            <a:r>
              <a:rPr lang="en" sz="2400" dirty="0" smtClean="0">
                <a:cs typeface="Times New Roman" panose="02020603050405020304" pitchFamily="18" charset="0"/>
              </a:rPr>
              <a:t>X-ray (P</a:t>
            </a:r>
            <a:r>
              <a:rPr lang="sr-Latn-RS" sz="2400" dirty="0" smtClean="0">
                <a:cs typeface="Times New Roman" panose="02020603050405020304" pitchFamily="18" charset="0"/>
              </a:rPr>
              <a:t>A</a:t>
            </a:r>
            <a:r>
              <a:rPr lang="en" sz="2400" dirty="0" smtClean="0">
                <a:cs typeface="Times New Roman" panose="02020603050405020304" pitchFamily="18" charset="0"/>
              </a:rPr>
              <a:t> and profile) </a:t>
            </a:r>
            <a:r>
              <a:rPr lang="sr-Latn-RS" sz="2400" dirty="0" smtClean="0">
                <a:cs typeface="Times New Roman" panose="02020603050405020304" pitchFamily="18" charset="0"/>
              </a:rPr>
              <a:t>is r</a:t>
            </a:r>
            <a:r>
              <a:rPr lang="en" sz="2400" dirty="0" smtClean="0">
                <a:cs typeface="Times New Roman" panose="02020603050405020304" pitchFamily="18" charset="0"/>
              </a:rPr>
              <a:t>ecommended </a:t>
            </a:r>
            <a:r>
              <a:rPr lang="sr-Latn-RS" sz="2400" dirty="0">
                <a:cs typeface="Times New Roman" panose="02020603050405020304" pitchFamily="18" charset="0"/>
              </a:rPr>
              <a:t>f</a:t>
            </a:r>
            <a:r>
              <a:rPr lang="en" sz="2400" dirty="0" smtClean="0">
                <a:cs typeface="Times New Roman" panose="02020603050405020304" pitchFamily="18" charset="0"/>
              </a:rPr>
              <a:t>or confirmation</a:t>
            </a:r>
            <a:r>
              <a:rPr lang="sr-Latn-RS" sz="2400" dirty="0" smtClean="0">
                <a:cs typeface="Times New Roman" panose="02020603050405020304" pitchFamily="18" charset="0"/>
              </a:rPr>
              <a:t> of</a:t>
            </a:r>
            <a:r>
              <a:rPr lang="en" sz="2400" dirty="0" smtClean="0">
                <a:cs typeface="Times New Roman" panose="02020603050405020304" pitchFamily="18" charset="0"/>
              </a:rPr>
              <a:t>   diagnosi</a:t>
            </a:r>
            <a:r>
              <a:rPr lang="sr-Latn-RS" sz="2400" dirty="0" smtClean="0">
                <a:cs typeface="Times New Roman" panose="02020603050405020304" pitchFamily="18" charset="0"/>
              </a:rPr>
              <a:t>s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sr-Latn-CS" b="1" dirty="0" smtClean="0"/>
          </a:p>
          <a:p>
            <a:pPr marL="0" indent="0" eaLnBrk="1" hangingPunct="1">
              <a:lnSpc>
                <a:spcPct val="90000"/>
              </a:lnSpc>
              <a:buFont typeface="Lucida Grande" charset="0"/>
              <a:buChar char="•"/>
            </a:pPr>
            <a:r>
              <a:rPr lang="en" sz="2400" dirty="0" smtClean="0"/>
              <a:t> </a:t>
            </a:r>
            <a:r>
              <a:rPr lang="en" sz="2400" b="1" dirty="0" smtClean="0">
                <a:cs typeface="Times New Roman" panose="02020603050405020304" pitchFamily="18" charset="0"/>
              </a:rPr>
              <a:t>Imperfect golden standard</a:t>
            </a:r>
            <a:endParaRPr lang="sr-Latn-CS" sz="2400" b="1" dirty="0" smtClean="0">
              <a:cs typeface="Times New Roman" panose="02020603050405020304" pitchFamily="18" charset="0"/>
            </a:endParaRPr>
          </a:p>
          <a:p>
            <a:pPr marL="800100" lvl="1" indent="-266700" eaLnBrk="1" hangingPunct="1">
              <a:lnSpc>
                <a:spcPct val="90000"/>
              </a:lnSpc>
              <a:buFont typeface="Lucida Grande" charset="0"/>
              <a:buChar char="•"/>
            </a:pPr>
            <a:endParaRPr lang="en-US" sz="2300" i="1" dirty="0" smtClean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725488" y="1117600"/>
            <a:ext cx="5130800" cy="494030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Radiographic </a:t>
            </a:r>
            <a:r>
              <a:rPr lang="sr-Latn-RS" sz="2400" dirty="0" smtClean="0">
                <a:cs typeface="Times New Roman" pitchFamily="18" charset="0"/>
              </a:rPr>
              <a:t>finding</a:t>
            </a:r>
            <a:r>
              <a:rPr lang="en" sz="2400" dirty="0" smtClean="0">
                <a:cs typeface="Times New Roman" pitchFamily="18" charset="0"/>
              </a:rPr>
              <a:t> </a:t>
            </a:r>
            <a:r>
              <a:rPr lang="sr-Latn-RS" sz="2400" dirty="0" smtClean="0">
                <a:cs typeface="Times New Roman" pitchFamily="18" charset="0"/>
              </a:rPr>
              <a:t>does </a:t>
            </a:r>
            <a:r>
              <a:rPr lang="en" sz="2400" dirty="0" smtClean="0">
                <a:cs typeface="Times New Roman" pitchFamily="18" charset="0"/>
              </a:rPr>
              <a:t>not enable reliably </a:t>
            </a:r>
            <a:r>
              <a:rPr lang="sr-Latn-RS" sz="2400" dirty="0" smtClean="0">
                <a:cs typeface="Times New Roman" pitchFamily="18" charset="0"/>
              </a:rPr>
              <a:t>the </a:t>
            </a:r>
            <a:r>
              <a:rPr lang="en" sz="2400" dirty="0" smtClean="0">
                <a:cs typeface="Times New Roman" pitchFamily="18" charset="0"/>
              </a:rPr>
              <a:t>prediction </a:t>
            </a:r>
            <a:r>
              <a:rPr lang="sr-Latn-RS" sz="2400" dirty="0" smtClean="0">
                <a:cs typeface="Times New Roman" pitchFamily="18" charset="0"/>
              </a:rPr>
              <a:t>of </a:t>
            </a:r>
            <a:r>
              <a:rPr lang="en" sz="2400" dirty="0" smtClean="0">
                <a:cs typeface="Times New Roman" pitchFamily="18" charset="0"/>
              </a:rPr>
              <a:t>etiological causative agent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Presence</a:t>
            </a:r>
            <a:r>
              <a:rPr lang="sr-Latn-RS" sz="2400" dirty="0" smtClean="0">
                <a:cs typeface="Times New Roman" pitchFamily="18" charset="0"/>
              </a:rPr>
              <a:t> of</a:t>
            </a:r>
            <a:r>
              <a:rPr lang="en" sz="2400" dirty="0" smtClean="0">
                <a:cs typeface="Times New Roman" pitchFamily="18" charset="0"/>
              </a:rPr>
              <a:t> multilobular infiltrate</a:t>
            </a:r>
            <a:r>
              <a:rPr lang="sr-Latn-RS" sz="2400" dirty="0" smtClean="0">
                <a:cs typeface="Times New Roman" pitchFamily="18" charset="0"/>
              </a:rPr>
              <a:t>s</a:t>
            </a:r>
            <a:r>
              <a:rPr lang="en" sz="2400" dirty="0" smtClean="0">
                <a:cs typeface="Times New Roman" pitchFamily="18" charset="0"/>
              </a:rPr>
              <a:t> demands hospitalization</a:t>
            </a:r>
            <a:endParaRPr lang="sr-Latn-C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RS" sz="2400" dirty="0" smtClean="0">
                <a:cs typeface="Times New Roman" pitchFamily="18" charset="0"/>
              </a:rPr>
              <a:t>The </a:t>
            </a:r>
            <a:r>
              <a:rPr lang="en" sz="2400" dirty="0" smtClean="0">
                <a:cs typeface="Times New Roman" pitchFamily="18" charset="0"/>
              </a:rPr>
              <a:t>withdraw</a:t>
            </a:r>
            <a:r>
              <a:rPr lang="sr-Latn-RS" sz="2400" dirty="0" smtClean="0">
                <a:cs typeface="Times New Roman" pitchFamily="18" charset="0"/>
              </a:rPr>
              <a:t>al is often slower</a:t>
            </a:r>
            <a:r>
              <a:rPr lang="en" sz="2400" dirty="0" smtClean="0">
                <a:cs typeface="Times New Roman" pitchFamily="18" charset="0"/>
              </a:rPr>
              <a:t> </a:t>
            </a:r>
            <a:r>
              <a:rPr lang="sr-Latn-RS" sz="2400" dirty="0" smtClean="0">
                <a:cs typeface="Times New Roman" pitchFamily="18" charset="0"/>
              </a:rPr>
              <a:t>than</a:t>
            </a:r>
            <a:r>
              <a:rPr lang="en" sz="2400" dirty="0" smtClean="0">
                <a:cs typeface="Times New Roman" pitchFamily="18" charset="0"/>
              </a:rPr>
              <a:t> the clinical improvement</a:t>
            </a:r>
            <a:endParaRPr lang="sr-Latn-C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Radiography </a:t>
            </a:r>
            <a:r>
              <a:rPr lang="sr-Latn-RS" sz="2400" dirty="0" smtClean="0">
                <a:cs typeface="Times New Roman" pitchFamily="18" charset="0"/>
              </a:rPr>
              <a:t>is</a:t>
            </a:r>
            <a:r>
              <a:rPr lang="en" sz="2400" dirty="0" smtClean="0">
                <a:cs typeface="Times New Roman" pitchFamily="18" charset="0"/>
              </a:rPr>
              <a:t> repeat</a:t>
            </a:r>
            <a:r>
              <a:rPr lang="sr-Latn-RS" sz="2400" dirty="0" smtClean="0">
                <a:cs typeface="Times New Roman" pitchFamily="18" charset="0"/>
              </a:rPr>
              <a:t>ed</a:t>
            </a:r>
            <a:r>
              <a:rPr lang="en" sz="2400" dirty="0" smtClean="0">
                <a:cs typeface="Times New Roman" pitchFamily="18" charset="0"/>
              </a:rPr>
              <a:t> after 6 weeks if </a:t>
            </a:r>
            <a:r>
              <a:rPr lang="sr-Latn-RS" sz="2400" dirty="0" smtClean="0">
                <a:cs typeface="Times New Roman" pitchFamily="18" charset="0"/>
              </a:rPr>
              <a:t>the </a:t>
            </a:r>
            <a:r>
              <a:rPr lang="en" sz="2400" dirty="0" smtClean="0">
                <a:cs typeface="Times New Roman" pitchFamily="18" charset="0"/>
              </a:rPr>
              <a:t>clinical</a:t>
            </a:r>
            <a:r>
              <a:rPr lang="sr-Latn-RS" sz="2400" dirty="0" smtClean="0">
                <a:cs typeface="Times New Roman" pitchFamily="18" charset="0"/>
              </a:rPr>
              <a:t> </a:t>
            </a:r>
            <a:r>
              <a:rPr lang="en" sz="2400" dirty="0" smtClean="0">
                <a:cs typeface="Times New Roman" pitchFamily="18" charset="0"/>
              </a:rPr>
              <a:t>answer</a:t>
            </a:r>
            <a:r>
              <a:rPr lang="sr-Latn-RS" sz="2400" dirty="0" smtClean="0">
                <a:cs typeface="Times New Roman" pitchFamily="18" charset="0"/>
              </a:rPr>
              <a:t> is good</a:t>
            </a:r>
            <a:endParaRPr lang="sr-Cyrl-C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CT </a:t>
            </a:r>
            <a:r>
              <a:rPr lang="sr-Latn-RS" sz="2400" dirty="0" smtClean="0">
                <a:cs typeface="Times New Roman" pitchFamily="18" charset="0"/>
              </a:rPr>
              <a:t>is performed </a:t>
            </a:r>
            <a:r>
              <a:rPr lang="en" sz="2400" dirty="0" smtClean="0">
                <a:cs typeface="Times New Roman" pitchFamily="18" charset="0"/>
              </a:rPr>
              <a:t>only </a:t>
            </a:r>
            <a:r>
              <a:rPr lang="sr-Latn-RS" sz="2400" dirty="0" smtClean="0">
                <a:cs typeface="Times New Roman" pitchFamily="18" charset="0"/>
              </a:rPr>
              <a:t>in cases of</a:t>
            </a:r>
            <a:r>
              <a:rPr lang="en" sz="2400" dirty="0" smtClean="0">
                <a:cs typeface="Times New Roman" pitchFamily="18" charset="0"/>
              </a:rPr>
              <a:t> complicated pneumonia or </a:t>
            </a:r>
            <a:r>
              <a:rPr lang="sr-Latn-RS" sz="2400" dirty="0" smtClean="0">
                <a:cs typeface="Times New Roman" pitchFamily="18" charset="0"/>
              </a:rPr>
              <a:t>in high risk from</a:t>
            </a:r>
            <a:r>
              <a:rPr lang="en" sz="2400" dirty="0" smtClean="0">
                <a:cs typeface="Times New Roman" pitchFamily="18" charset="0"/>
              </a:rPr>
              <a:t> the malignant diseases (smokers , </a:t>
            </a:r>
            <a:r>
              <a:rPr lang="sr-Latn-RS" sz="2400" dirty="0" smtClean="0">
                <a:cs typeface="Times New Roman" pitchFamily="18" charset="0"/>
              </a:rPr>
              <a:t>age more than</a:t>
            </a:r>
            <a:r>
              <a:rPr lang="en" sz="2400" dirty="0" smtClean="0">
                <a:cs typeface="Times New Roman" pitchFamily="18" charset="0"/>
              </a:rPr>
              <a:t> 50 year</a:t>
            </a:r>
            <a:r>
              <a:rPr lang="sr-Latn-RS" sz="2400" dirty="0" smtClean="0">
                <a:cs typeface="Times New Roman" pitchFamily="18" charset="0"/>
              </a:rPr>
              <a:t>s</a:t>
            </a:r>
            <a:r>
              <a:rPr lang="en" sz="2400" dirty="0" smtClean="0">
                <a:cs typeface="Times New Roman" pitchFamily="18" charset="0"/>
              </a:rPr>
              <a:t>)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400" b="1" dirty="0" smtClean="0"/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374650" y="415925"/>
            <a:ext cx="9539288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3600" b="1" dirty="0" err="1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Radiographic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sz="3600" b="1" dirty="0" err="1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examinations</a:t>
            </a:r>
            <a:endParaRPr lang="en-US" sz="3600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0180" name="Picture 4" descr="FIG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138" y="1901825"/>
            <a:ext cx="3475037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0" y="260350"/>
            <a:ext cx="10287000" cy="97790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z="280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Radiological diagnosis should be supplemented with laboratory and microbiological analyses</a:t>
            </a:r>
            <a:endParaRPr lang="en-IN" sz="280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pic>
        <p:nvPicPr>
          <p:cNvPr id="52227" name="Picture 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7075" y="1320800"/>
            <a:ext cx="4198938" cy="4387850"/>
          </a:xfrm>
        </p:spPr>
      </p:pic>
      <p:pic>
        <p:nvPicPr>
          <p:cNvPr id="52228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05425" y="1320800"/>
            <a:ext cx="4344988" cy="438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20688" y="384175"/>
            <a:ext cx="9445625" cy="92710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altLang="zh-TW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Lab analysis</a:t>
            </a:r>
            <a:endParaRPr lang="zh-TW" altLang="en-US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771525" y="1611313"/>
            <a:ext cx="8715375" cy="40624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" altLang="zh-TW" sz="2000" dirty="0" smtClean="0">
                <a:cs typeface="Times New Roman" panose="02020603050405020304" pitchFamily="18" charset="0"/>
              </a:rPr>
              <a:t> </a:t>
            </a:r>
            <a:endParaRPr lang="en-US" altLang="zh-TW" dirty="0" smtClean="0">
              <a:cs typeface="Times New Roman" panose="02020603050405020304" pitchFamily="18" charset="0"/>
            </a:endParaRPr>
          </a:p>
          <a:p>
            <a:r>
              <a:rPr lang="sr-Latn-RS" altLang="zh-TW" dirty="0" smtClean="0">
                <a:cs typeface="Times New Roman" panose="02020603050405020304" pitchFamily="18" charset="0"/>
              </a:rPr>
              <a:t>Blood</a:t>
            </a:r>
            <a:r>
              <a:rPr lang="en" altLang="zh-TW" dirty="0" smtClean="0">
                <a:cs typeface="Times New Roman" panose="02020603050405020304" pitchFamily="18" charset="0"/>
              </a:rPr>
              <a:t> leukocyte</a:t>
            </a:r>
            <a:r>
              <a:rPr lang="sr-Latn-RS" altLang="zh-TW" dirty="0" smtClean="0">
                <a:cs typeface="Times New Roman" panose="02020603050405020304" pitchFamily="18" charset="0"/>
              </a:rPr>
              <a:t> count</a:t>
            </a:r>
            <a:endParaRPr lang="en" altLang="zh-TW" dirty="0" smtClean="0">
              <a:cs typeface="Times New Roman" panose="02020603050405020304" pitchFamily="18" charset="0"/>
            </a:endParaRPr>
          </a:p>
          <a:p>
            <a:r>
              <a:rPr lang="en" altLang="zh-TW" dirty="0" smtClean="0">
                <a:cs typeface="Times New Roman" panose="02020603050405020304" pitchFamily="18" charset="0"/>
              </a:rPr>
              <a:t>CRP</a:t>
            </a:r>
          </a:p>
          <a:p>
            <a:r>
              <a:rPr lang="sr-Latn-RS" altLang="zh-TW" dirty="0" smtClean="0">
                <a:cs typeface="Times New Roman" panose="02020603050405020304" pitchFamily="18" charset="0"/>
              </a:rPr>
              <a:t>sputum</a:t>
            </a:r>
            <a:r>
              <a:rPr lang="en" altLang="zh-TW" dirty="0" smtClean="0">
                <a:cs typeface="Times New Roman" panose="02020603050405020304" pitchFamily="18" charset="0"/>
              </a:rPr>
              <a:t> culture</a:t>
            </a:r>
          </a:p>
          <a:p>
            <a:r>
              <a:rPr lang="en" altLang="zh-TW" dirty="0" smtClean="0">
                <a:cs typeface="Times New Roman" panose="02020603050405020304" pitchFamily="18" charset="0"/>
              </a:rPr>
              <a:t>blood culture</a:t>
            </a:r>
          </a:p>
          <a:p>
            <a:r>
              <a:rPr lang="en" altLang="zh-TW" dirty="0" smtClean="0">
                <a:cs typeface="Times New Roman" panose="02020603050405020304" pitchFamily="18" charset="0"/>
              </a:rPr>
              <a:t>analysis of pleural effusion</a:t>
            </a:r>
          </a:p>
          <a:p>
            <a:r>
              <a:rPr lang="en" altLang="zh-TW" dirty="0" smtClean="0">
                <a:cs typeface="Times New Roman" panose="02020603050405020304" pitchFamily="18" charset="0"/>
              </a:rPr>
              <a:t>serological analysis</a:t>
            </a:r>
          </a:p>
          <a:p>
            <a:r>
              <a:rPr lang="en" altLang="zh-TW" dirty="0" smtClean="0">
                <a:cs typeface="Times New Roman" panose="02020603050405020304" pitchFamily="18" charset="0"/>
              </a:rPr>
              <a:t>PCR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" altLang="zh-TW" sz="2000" dirty="0" smtClean="0">
                <a:cs typeface="Times New Roman" panose="02020603050405020304" pitchFamily="18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" altLang="zh-TW" sz="2000" i="1" dirty="0" smtClean="0">
                <a:cs typeface="Times New Roman" panose="02020603050405020304" pitchFamily="18" charset="0"/>
              </a:rPr>
              <a:t>-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22350" y="-30163"/>
            <a:ext cx="9258300" cy="1143001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" sz="4000" dirty="0" smtClean="0">
                <a:solidFill>
                  <a:schemeClr val="tx1"/>
                </a:solidFill>
                <a:effectLst/>
              </a:rPr>
              <a:t>Definition </a:t>
            </a:r>
            <a:r>
              <a:rPr lang="sr-Latn-RS" sz="4000" dirty="0" smtClean="0">
                <a:solidFill>
                  <a:schemeClr val="tx1"/>
                </a:solidFill>
                <a:effectLst/>
              </a:rPr>
              <a:t>of </a:t>
            </a:r>
            <a:r>
              <a:rPr lang="en" sz="4000" dirty="0" smtClean="0">
                <a:solidFill>
                  <a:schemeClr val="tx1"/>
                </a:solidFill>
                <a:effectLst/>
              </a:rPr>
              <a:t>pneumonia</a:t>
            </a:r>
            <a:endParaRPr lang="en-US" sz="40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77825" y="1552575"/>
            <a:ext cx="7459663" cy="4559300"/>
          </a:xfrm>
        </p:spPr>
        <p:txBody>
          <a:bodyPr/>
          <a:lstStyle/>
          <a:p>
            <a:pPr eaLnBrk="1" hangingPunct="1"/>
            <a:r>
              <a:rPr lang="en" sz="2400" dirty="0" smtClean="0"/>
              <a:t>Pneumonia is</a:t>
            </a:r>
            <a:r>
              <a:rPr lang="sr-Latn-RS" sz="2400" dirty="0" smtClean="0"/>
              <a:t> an</a:t>
            </a:r>
            <a:r>
              <a:rPr lang="en" sz="2400" dirty="0" smtClean="0"/>
              <a:t> inflammatory process </a:t>
            </a:r>
            <a:r>
              <a:rPr lang="sr-Latn-RS" sz="2400" dirty="0" smtClean="0"/>
              <a:t>which affects </a:t>
            </a:r>
            <a:r>
              <a:rPr lang="en" sz="2400" dirty="0" smtClean="0"/>
              <a:t>parts</a:t>
            </a:r>
            <a:r>
              <a:rPr lang="sr-Latn-RS" sz="2400" dirty="0" smtClean="0"/>
              <a:t> of the</a:t>
            </a:r>
            <a:r>
              <a:rPr lang="en" sz="2400" dirty="0" smtClean="0"/>
              <a:t> lungs distally from the terminal bronchiola </a:t>
            </a:r>
            <a:r>
              <a:rPr lang="sr-Latn-RS" sz="2400" dirty="0" smtClean="0"/>
              <a:t>- </a:t>
            </a:r>
            <a:r>
              <a:rPr lang="en" sz="2400" dirty="0" smtClean="0"/>
              <a:t> alveolar ducts, saccules, alveoli and / or pulmonary interstitium</a:t>
            </a:r>
            <a:endParaRPr lang="en-GB" sz="2400" dirty="0" smtClean="0"/>
          </a:p>
          <a:p>
            <a:pPr eaLnBrk="1" hangingPunct="1"/>
            <a:endParaRPr lang="en-US" dirty="0" smtClean="0"/>
          </a:p>
        </p:txBody>
      </p:sp>
      <p:pic>
        <p:nvPicPr>
          <p:cNvPr id="20484" name="ClipArt Placeholder 4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21338" y="2844800"/>
            <a:ext cx="3859212" cy="34956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71475"/>
            <a:ext cx="9402762" cy="823913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Microbiological examinations</a:t>
            </a: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68338" y="1444625"/>
            <a:ext cx="6138862" cy="4056063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265176" indent="-265176" eaLnBrk="1" fontAlgn="auto" hangingPunct="1">
              <a:lnSpc>
                <a:spcPct val="75000"/>
              </a:lnSpc>
              <a:spcAft>
                <a:spcPts val="0"/>
              </a:spcAft>
              <a:buFont typeface="Wingdings 2"/>
              <a:buChar char=""/>
              <a:defRPr/>
            </a:pPr>
            <a:endParaRPr lang="sr-Latn-CS" dirty="0" smtClean="0"/>
          </a:p>
          <a:p>
            <a:pPr marL="265176" indent="-265176" eaLnBrk="1" fontAlgn="auto" hangingPunct="1">
              <a:lnSpc>
                <a:spcPct val="120000"/>
              </a:lnSpc>
              <a:spcBef>
                <a:spcPct val="80000"/>
              </a:spcBef>
              <a:spcAft>
                <a:spcPts val="0"/>
              </a:spcAft>
              <a:buClr>
                <a:srgbClr val="A89EDA"/>
              </a:buClr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IDSA </a:t>
            </a:r>
            <a:r>
              <a:rPr lang="sr-Latn-RS" dirty="0" smtClean="0">
                <a:cs typeface="Times New Roman" pitchFamily="18" charset="0"/>
              </a:rPr>
              <a:t>r</a:t>
            </a:r>
            <a:r>
              <a:rPr lang="en" dirty="0" smtClean="0">
                <a:cs typeface="Times New Roman" pitchFamily="18" charset="0"/>
              </a:rPr>
              <a:t>ecommend</a:t>
            </a:r>
            <a:r>
              <a:rPr lang="sr-Latn-RS" dirty="0" smtClean="0">
                <a:cs typeface="Times New Roman" pitchFamily="18" charset="0"/>
              </a:rPr>
              <a:t>s</a:t>
            </a:r>
            <a:r>
              <a:rPr lang="en" dirty="0" smtClean="0">
                <a:cs typeface="Times New Roman" pitchFamily="18" charset="0"/>
              </a:rPr>
              <a:t> routine sputum</a:t>
            </a:r>
            <a:r>
              <a:rPr lang="sr-Latn-RS" dirty="0" smtClean="0">
                <a:cs typeface="Times New Roman" pitchFamily="18" charset="0"/>
              </a:rPr>
              <a:t> examination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120000"/>
              </a:lnSpc>
              <a:spcBef>
                <a:spcPct val="80000"/>
              </a:spcBef>
              <a:spcAft>
                <a:spcPts val="0"/>
              </a:spcAft>
              <a:buClr>
                <a:srgbClr val="A89EDA"/>
              </a:buClr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ATS </a:t>
            </a:r>
            <a:r>
              <a:rPr lang="sr-Latn-RS" dirty="0" smtClean="0">
                <a:cs typeface="Times New Roman" pitchFamily="18" charset="0"/>
              </a:rPr>
              <a:t>recommends examination </a:t>
            </a:r>
            <a:r>
              <a:rPr lang="en" dirty="0" smtClean="0">
                <a:cs typeface="Times New Roman" pitchFamily="18" charset="0"/>
              </a:rPr>
              <a:t>only </a:t>
            </a:r>
            <a:r>
              <a:rPr lang="sr-Latn-RS" dirty="0" smtClean="0">
                <a:cs typeface="Times New Roman" pitchFamily="18" charset="0"/>
              </a:rPr>
              <a:t>in case of possible</a:t>
            </a:r>
            <a:r>
              <a:rPr lang="en" dirty="0" smtClean="0">
                <a:cs typeface="Times New Roman" pitchFamily="18" charset="0"/>
              </a:rPr>
              <a:t> resistance (microbiological causative agents </a:t>
            </a:r>
            <a:r>
              <a:rPr lang="sr-Latn-RS" dirty="0" smtClean="0">
                <a:cs typeface="Times New Roman" pitchFamily="18" charset="0"/>
              </a:rPr>
              <a:t>are</a:t>
            </a:r>
            <a:r>
              <a:rPr lang="en" dirty="0" smtClean="0">
                <a:cs typeface="Times New Roman" pitchFamily="18" charset="0"/>
              </a:rPr>
              <a:t> discover</a:t>
            </a:r>
            <a:r>
              <a:rPr lang="sr-Latn-RS" dirty="0" smtClean="0">
                <a:cs typeface="Times New Roman" pitchFamily="18" charset="0"/>
              </a:rPr>
              <a:t>ed</a:t>
            </a:r>
            <a:r>
              <a:rPr lang="en" dirty="0" smtClean="0">
                <a:cs typeface="Times New Roman" pitchFamily="18" charset="0"/>
              </a:rPr>
              <a:t> in 40-50 % of patients, 3-40% atypical microorganisms)</a:t>
            </a:r>
          </a:p>
          <a:p>
            <a:pPr marL="265176" indent="-265176" eaLnBrk="1" fontAlgn="auto" hangingPunct="1">
              <a:lnSpc>
                <a:spcPct val="75000"/>
              </a:lnSpc>
              <a:spcAft>
                <a:spcPts val="0"/>
              </a:spcAft>
              <a:buFontTx/>
              <a:buNone/>
              <a:defRPr/>
            </a:pPr>
            <a:endParaRPr lang="sr-Latn-CS" dirty="0" smtClean="0"/>
          </a:p>
          <a:p>
            <a:pPr marL="265176" indent="-265176" eaLnBrk="1" fontAlgn="auto" hangingPunct="1">
              <a:lnSpc>
                <a:spcPct val="75000"/>
              </a:lnSpc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</p:txBody>
      </p:sp>
      <p:pic>
        <p:nvPicPr>
          <p:cNvPr id="933891" name="Picture 3" descr="hm00363_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37375" y="2103438"/>
            <a:ext cx="2849563" cy="32083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33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3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33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5925" y="406400"/>
            <a:ext cx="9434513" cy="1122363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Diagnostics 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of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pneumonia in hospital conditions</a:t>
            </a:r>
            <a:endParaRPr lang="en-US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503238" y="1528763"/>
            <a:ext cx="925830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sl-SI" dirty="0" smtClean="0"/>
          </a:p>
          <a:p>
            <a:pPr eaLnBrk="1" hangingPunct="1">
              <a:lnSpc>
                <a:spcPct val="90000"/>
              </a:lnSpc>
            </a:pPr>
            <a:r>
              <a:rPr lang="sr-Latn-RS" sz="2400" dirty="0" smtClean="0">
                <a:cs typeface="Times New Roman" panose="02020603050405020304" pitchFamily="18" charset="0"/>
              </a:rPr>
              <a:t>Blood </a:t>
            </a:r>
            <a:r>
              <a:rPr lang="en" sz="2400" dirty="0" smtClean="0">
                <a:cs typeface="Times New Roman" panose="02020603050405020304" pitchFamily="18" charset="0"/>
              </a:rPr>
              <a:t>culture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RS" sz="2400" dirty="0" smtClean="0">
                <a:cs typeface="Times New Roman" panose="02020603050405020304" pitchFamily="18" charset="0"/>
              </a:rPr>
              <a:t>M</a:t>
            </a:r>
            <a:r>
              <a:rPr lang="en" sz="2400" dirty="0" smtClean="0">
                <a:cs typeface="Times New Roman" panose="02020603050405020304" pitchFamily="18" charset="0"/>
              </a:rPr>
              <a:t>easurement </a:t>
            </a:r>
            <a:r>
              <a:rPr lang="sr-Latn-RS" sz="2400" dirty="0" smtClean="0">
                <a:cs typeface="Times New Roman" panose="02020603050405020304" pitchFamily="18" charset="0"/>
              </a:rPr>
              <a:t>of</a:t>
            </a:r>
            <a:r>
              <a:rPr lang="en" sz="2400" dirty="0" smtClean="0"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cs typeface="Times New Roman" panose="02020603050405020304" pitchFamily="18" charset="0"/>
              </a:rPr>
              <a:t>oxygen </a:t>
            </a:r>
            <a:r>
              <a:rPr lang="en" sz="2400" dirty="0" smtClean="0">
                <a:cs typeface="Times New Roman" panose="02020603050405020304" pitchFamily="18" charset="0"/>
              </a:rPr>
              <a:t>saturation and analysis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respiratory gases in arterial blood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RS" sz="2400" dirty="0">
                <a:cs typeface="Times New Roman" panose="02020603050405020304" pitchFamily="18" charset="0"/>
              </a:rPr>
              <a:t>H</a:t>
            </a:r>
            <a:r>
              <a:rPr lang="en" sz="2400" dirty="0" smtClean="0">
                <a:cs typeface="Times New Roman" panose="02020603050405020304" pitchFamily="18" charset="0"/>
              </a:rPr>
              <a:t>ematolog</a:t>
            </a:r>
            <a:r>
              <a:rPr lang="sr-Latn-RS" sz="2400" dirty="0" smtClean="0">
                <a:cs typeface="Times New Roman" panose="02020603050405020304" pitchFamily="18" charset="0"/>
              </a:rPr>
              <a:t>y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RS" sz="2400" dirty="0">
                <a:cs typeface="Times New Roman" panose="02020603050405020304" pitchFamily="18" charset="0"/>
              </a:rPr>
              <a:t>B</a:t>
            </a:r>
            <a:r>
              <a:rPr lang="en" sz="2400" dirty="0" smtClean="0">
                <a:cs typeface="Times New Roman" panose="02020603050405020304" pitchFamily="18" charset="0"/>
              </a:rPr>
              <a:t>iochemi</a:t>
            </a:r>
            <a:r>
              <a:rPr lang="sr-Latn-RS" sz="2400" dirty="0" smtClean="0">
                <a:cs typeface="Times New Roman" panose="02020603050405020304" pitchFamily="18" charset="0"/>
              </a:rPr>
              <a:t>stry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RS" sz="2400" dirty="0">
                <a:cs typeface="Times New Roman" panose="02020603050405020304" pitchFamily="18" charset="0"/>
              </a:rPr>
              <a:t>P</a:t>
            </a:r>
            <a:r>
              <a:rPr lang="en" sz="2400" dirty="0" smtClean="0">
                <a:cs typeface="Times New Roman" panose="02020603050405020304" pitchFamily="18" charset="0"/>
              </a:rPr>
              <a:t>leurocentesis (</a:t>
            </a:r>
            <a:r>
              <a:rPr lang="sr-Latn-RS" sz="2400" dirty="0" smtClean="0">
                <a:cs typeface="Times New Roman" panose="02020603050405020304" pitchFamily="18" charset="0"/>
              </a:rPr>
              <a:t>in pleural effusion larger than </a:t>
            </a:r>
            <a:r>
              <a:rPr lang="en" sz="2400" dirty="0" smtClean="0">
                <a:cs typeface="Times New Roman" panose="02020603050405020304" pitchFamily="18" charset="0"/>
              </a:rPr>
              <a:t>10 mm in lateral decubitus)</a:t>
            </a:r>
          </a:p>
          <a:p>
            <a:pPr eaLnBrk="1" hangingPunct="1">
              <a:lnSpc>
                <a:spcPct val="90000"/>
              </a:lnSpc>
            </a:pPr>
            <a:r>
              <a:rPr lang="sr-Latn-RS" sz="2400" dirty="0">
                <a:cs typeface="Times New Roman" panose="02020603050405020304" pitchFamily="18" charset="0"/>
              </a:rPr>
              <a:t>S</a:t>
            </a:r>
            <a:r>
              <a:rPr lang="en" sz="2400" dirty="0" smtClean="0">
                <a:cs typeface="Times New Roman" panose="02020603050405020304" pitchFamily="18" charset="0"/>
              </a:rPr>
              <a:t>erolog</a:t>
            </a:r>
            <a:r>
              <a:rPr lang="sr-Latn-RS" sz="2400" dirty="0">
                <a:cs typeface="Times New Roman" panose="02020603050405020304" pitchFamily="18" charset="0"/>
              </a:rPr>
              <a:t>y</a:t>
            </a:r>
            <a:r>
              <a:rPr lang="en" sz="2400" dirty="0" smtClean="0">
                <a:cs typeface="Times New Roman" panose="02020603050405020304" pitchFamily="18" charset="0"/>
              </a:rPr>
              <a:t> – </a:t>
            </a:r>
            <a:r>
              <a:rPr lang="sr-Latn-RS" sz="2400" dirty="0" smtClean="0">
                <a:cs typeface="Times New Roman" panose="02020603050405020304" pitchFamily="18" charset="0"/>
              </a:rPr>
              <a:t>in the case of suspicion of</a:t>
            </a:r>
            <a:r>
              <a:rPr lang="en" sz="2400" dirty="0" smtClean="0">
                <a:cs typeface="Times New Roman" panose="02020603050405020304" pitchFamily="18" charset="0"/>
              </a:rPr>
              <a:t> "atypical causes" </a:t>
            </a:r>
            <a:r>
              <a:rPr lang="sr-Latn-RS" sz="2400" dirty="0" smtClean="0">
                <a:cs typeface="Times New Roman" panose="02020603050405020304" pitchFamily="18" charset="0"/>
              </a:rPr>
              <a:t>and</a:t>
            </a:r>
            <a:r>
              <a:rPr lang="en" sz="2400" dirty="0" smtClean="0">
                <a:cs typeface="Times New Roman" panose="02020603050405020304" pitchFamily="18" charset="0"/>
              </a:rPr>
              <a:t> unfavorable </a:t>
            </a:r>
            <a:r>
              <a:rPr lang="sr-Latn-RS" sz="2400" dirty="0" smtClean="0">
                <a:cs typeface="Times New Roman" panose="02020603050405020304" pitchFamily="18" charset="0"/>
              </a:rPr>
              <a:t>course of the </a:t>
            </a:r>
            <a:r>
              <a:rPr lang="en" sz="2400" dirty="0" smtClean="0">
                <a:cs typeface="Times New Roman" panose="02020603050405020304" pitchFamily="18" charset="0"/>
              </a:rPr>
              <a:t>disease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RS" sz="2400" dirty="0" smtClean="0">
                <a:cs typeface="Times New Roman" panose="02020603050405020304" pitchFamily="18" charset="0"/>
              </a:rPr>
              <a:t>Urinary</a:t>
            </a:r>
            <a:r>
              <a:rPr lang="en" sz="2400" dirty="0" smtClean="0">
                <a:cs typeface="Times New Roman" panose="02020603050405020304" pitchFamily="18" charset="0"/>
              </a:rPr>
              <a:t> antigen – </a:t>
            </a:r>
            <a:r>
              <a:rPr lang="sr-Latn-RS" sz="2400" dirty="0" smtClean="0">
                <a:cs typeface="Times New Roman" panose="02020603050405020304" pitchFamily="18" charset="0"/>
              </a:rPr>
              <a:t>in the case of suspicion of</a:t>
            </a:r>
            <a:r>
              <a:rPr lang="en" sz="2400" dirty="0" smtClean="0">
                <a:cs typeface="Times New Roman" panose="02020603050405020304" pitchFamily="18" charset="0"/>
              </a:rPr>
              <a:t> Legionella</a:t>
            </a:r>
            <a:r>
              <a:rPr lang="sr-Latn-RS" sz="2400" dirty="0" smtClean="0">
                <a:cs typeface="Times New Roman" panose="02020603050405020304" pitchFamily="18" charset="0"/>
              </a:rPr>
              <a:t> infection</a:t>
            </a:r>
            <a:endParaRPr lang="en" sz="2400" dirty="0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3138" y="1485900"/>
            <a:ext cx="4092575" cy="4254500"/>
          </a:xfrm>
        </p:spPr>
      </p:pic>
      <p:sp>
        <p:nvSpPr>
          <p:cNvPr id="5529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218113" y="1485900"/>
            <a:ext cx="4800600" cy="4495800"/>
          </a:xfrm>
        </p:spPr>
        <p:txBody>
          <a:bodyPr/>
          <a:lstStyle/>
          <a:p>
            <a:pPr eaLnBrk="1" hangingPunct="1">
              <a:defRPr/>
            </a:pPr>
            <a:r>
              <a:rPr lang="en" sz="2400" dirty="0" err="1" smtClean="0">
                <a:cs typeface="Times New Roman" panose="02020603050405020304" pitchFamily="18" charset="0"/>
              </a:rPr>
              <a:t>Blood cultures </a:t>
            </a:r>
            <a:r>
              <a:rPr lang="en" sz="2400" dirty="0" smtClean="0">
                <a:cs typeface="Times New Roman" panose="02020603050405020304" pitchFamily="18" charset="0"/>
              </a:rPr>
              <a:t>in the </a:t>
            </a:r>
            <a:r>
              <a:rPr lang="en" sz="2400" dirty="0" err="1" smtClean="0">
                <a:cs typeface="Times New Roman" panose="02020603050405020304" pitchFamily="18" charset="0"/>
              </a:rPr>
              <a:t>first </a:t>
            </a:r>
            <a:r>
              <a:rPr lang="en" sz="2400" dirty="0" smtClean="0">
                <a:cs typeface="Times New Roman" panose="02020603050405020304" pitchFamily="18" charset="0"/>
              </a:rPr>
              <a:t>24 </a:t>
            </a:r>
            <a:r>
              <a:rPr lang="en" sz="2400" dirty="0" err="1" smtClean="0">
                <a:cs typeface="Times New Roman" panose="02020603050405020304" pitchFamily="18" charset="0"/>
              </a:rPr>
              <a:t>hours</a:t>
            </a:r>
            <a:r>
              <a:rPr lang="en" sz="2400" dirty="0" smtClean="0">
                <a:cs typeface="Times New Roman" panose="02020603050405020304" pitchFamily="18" charset="0"/>
              </a:rPr>
              <a:t> </a:t>
            </a:r>
            <a:r>
              <a:rPr lang="en" sz="2400" dirty="0" err="1" smtClean="0">
                <a:cs typeface="Times New Roman" panose="02020603050405020304" pitchFamily="18" charset="0"/>
              </a:rPr>
              <a:t>before</a:t>
            </a:r>
            <a:r>
              <a:rPr lang="en" sz="2400" dirty="0" smtClean="0">
                <a:cs typeface="Times New Roman" panose="02020603050405020304" pitchFamily="18" charset="0"/>
              </a:rPr>
              <a:t> starting </a:t>
            </a:r>
            <a:r>
              <a:rPr lang="en" sz="2400" dirty="0" err="1" smtClean="0">
                <a:cs typeface="Times New Roman" panose="02020603050405020304" pitchFamily="18" charset="0"/>
              </a:rPr>
              <a:t>the initial</a:t>
            </a:r>
            <a:r>
              <a:rPr lang="en" sz="2400" dirty="0" smtClean="0">
                <a:cs typeface="Times New Roman" panose="02020603050405020304" pitchFamily="18" charset="0"/>
              </a:rPr>
              <a:t> </a:t>
            </a:r>
            <a:r>
              <a:rPr lang="en" sz="2400" dirty="0" err="1" smtClean="0">
                <a:cs typeface="Times New Roman" panose="02020603050405020304" pitchFamily="18" charset="0"/>
              </a:rPr>
              <a:t>antibiotics</a:t>
            </a:r>
            <a:r>
              <a:rPr lang="en" sz="2400" dirty="0" smtClean="0">
                <a:cs typeface="Times New Roman" panose="02020603050405020304" pitchFamily="18" charset="0"/>
              </a:rPr>
              <a:t> </a:t>
            </a:r>
            <a:r>
              <a:rPr lang="en" sz="2400" dirty="0" err="1" smtClean="0">
                <a:cs typeface="Times New Roman" panose="02020603050405020304" pitchFamily="18" charset="0"/>
              </a:rPr>
              <a:t>therapy</a:t>
            </a:r>
            <a:endParaRPr lang="sr-Cyrl-RS" sz="2400" dirty="0" smtClean="0">
              <a:cs typeface="Times New Roman" panose="02020603050405020304" pitchFamily="18" charset="0"/>
            </a:endParaRPr>
          </a:p>
          <a:p>
            <a:pPr marL="0" indent="0" eaLnBrk="1" hangingPunct="1">
              <a:buFont typeface="Wingdings 2" panose="05020102010507070707" pitchFamily="18" charset="2"/>
              <a:buNone/>
              <a:defRPr/>
            </a:pP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2400" dirty="0" smtClean="0">
                <a:cs typeface="Times New Roman" panose="02020603050405020304" pitchFamily="18" charset="0"/>
              </a:rPr>
              <a:t>Blood cultures are positive in 5-14% of hospitalized patients</a:t>
            </a:r>
            <a:r>
              <a:rPr lang="sr-Latn-RS" sz="2400" dirty="0"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cs typeface="Times New Roman" panose="02020603050405020304" pitchFamily="18" charset="0"/>
              </a:rPr>
              <a:t>with CAP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en-IN" dirty="0" smtClean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34975" y="361950"/>
            <a:ext cx="9405938" cy="977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lnSpc>
                <a:spcPct val="75000"/>
              </a:lnSpc>
              <a:defRPr/>
            </a:pPr>
            <a:r>
              <a:rPr lang="en" sz="3600" b="1" kern="0" dirty="0">
                <a:solidFill>
                  <a:schemeClr val="accent1"/>
                </a:solidFill>
                <a:latin typeface="+mj-lt"/>
                <a:ea typeface="+mj-ea"/>
                <a:cs typeface="Times New Roman" pitchFamily="18" charset="0"/>
              </a:rPr>
              <a:t>Diagnostics </a:t>
            </a:r>
            <a:r>
              <a:rPr lang="sr-Latn-RS" sz="3600" b="1" kern="0" dirty="0" smtClean="0">
                <a:solidFill>
                  <a:schemeClr val="accent1"/>
                </a:solidFill>
                <a:latin typeface="+mj-lt"/>
                <a:ea typeface="+mj-ea"/>
                <a:cs typeface="Times New Roman" pitchFamily="18" charset="0"/>
              </a:rPr>
              <a:t>of </a:t>
            </a:r>
            <a:r>
              <a:rPr lang="en" sz="3600" b="1" kern="0" dirty="0" smtClean="0">
                <a:solidFill>
                  <a:schemeClr val="accent1"/>
                </a:solidFill>
                <a:latin typeface="+mj-lt"/>
                <a:ea typeface="+mj-ea"/>
                <a:cs typeface="Times New Roman" pitchFamily="18" charset="0"/>
              </a:rPr>
              <a:t>pneumonia </a:t>
            </a:r>
            <a:r>
              <a:rPr lang="en" sz="3600" b="1" kern="0" dirty="0">
                <a:solidFill>
                  <a:schemeClr val="accent1"/>
                </a:solidFill>
                <a:latin typeface="+mj-lt"/>
                <a:ea typeface="+mj-ea"/>
                <a:cs typeface="Times New Roman" pitchFamily="18" charset="0"/>
              </a:rPr>
              <a:t>in hospital conditions</a:t>
            </a:r>
            <a:endParaRPr lang="en-US" sz="3600" b="1" kern="0" dirty="0">
              <a:solidFill>
                <a:schemeClr val="accent1"/>
              </a:solidFill>
              <a:latin typeface="+mj-lt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382588"/>
            <a:ext cx="9382125" cy="885825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Diagnosis of atypical pneumonia</a:t>
            </a:r>
            <a:endParaRPr lang="en-IN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pic>
        <p:nvPicPr>
          <p:cNvPr id="57347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4063" y="1431925"/>
            <a:ext cx="4238625" cy="4341813"/>
          </a:xfrm>
          <a:noFill/>
        </p:spPr>
      </p:pic>
      <p:sp>
        <p:nvSpPr>
          <p:cNvPr id="8909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021263" y="1431925"/>
            <a:ext cx="4876800" cy="4664075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Serological analysis – </a:t>
            </a:r>
            <a:r>
              <a:rPr lang="sr-Latn-RS" sz="2400" dirty="0" smtClean="0">
                <a:cs typeface="Times New Roman" pitchFamily="18" charset="0"/>
              </a:rPr>
              <a:t>in suspicion of</a:t>
            </a:r>
            <a:r>
              <a:rPr lang="en" sz="2400" dirty="0" smtClean="0">
                <a:cs typeface="Times New Roman" pitchFamily="18" charset="0"/>
              </a:rPr>
              <a:t> "atypical causes" </a:t>
            </a:r>
            <a:r>
              <a:rPr lang="sr-Latn-RS" sz="2400" dirty="0" smtClean="0">
                <a:cs typeface="Times New Roman" pitchFamily="18" charset="0"/>
              </a:rPr>
              <a:t>and</a:t>
            </a:r>
            <a:r>
              <a:rPr lang="en" sz="2400" dirty="0" smtClean="0">
                <a:cs typeface="Times New Roman" pitchFamily="18" charset="0"/>
              </a:rPr>
              <a:t> unfavorable </a:t>
            </a:r>
            <a:r>
              <a:rPr lang="sr-Latn-RS" sz="2400" dirty="0" smtClean="0">
                <a:cs typeface="Times New Roman" pitchFamily="18" charset="0"/>
              </a:rPr>
              <a:t>course of the </a:t>
            </a:r>
            <a:r>
              <a:rPr lang="en" sz="2400" dirty="0" smtClean="0">
                <a:cs typeface="Times New Roman" pitchFamily="18" charset="0"/>
              </a:rPr>
              <a:t>disease</a:t>
            </a:r>
            <a:endParaRPr lang="sr-Cyrl-RS" sz="2400" dirty="0" smtClean="0">
              <a:cs typeface="Times New Roman" pitchFamily="18" charset="0"/>
            </a:endParaRP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sl-SI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Serological analyzes assess a significant increase in the antibody titer</a:t>
            </a: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endParaRPr lang="sl-SI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Urinary antigen – </a:t>
            </a:r>
            <a:r>
              <a:rPr lang="sr-Latn-RS" sz="2400" dirty="0" smtClean="0">
                <a:cs typeface="Times New Roman" pitchFamily="18" charset="0"/>
              </a:rPr>
              <a:t>in suspicion of </a:t>
            </a:r>
            <a:r>
              <a:rPr lang="en" sz="2400" dirty="0" smtClean="0">
                <a:cs typeface="Times New Roman" pitchFamily="18" charset="0"/>
              </a:rPr>
              <a:t>Legionella</a:t>
            </a:r>
            <a:r>
              <a:rPr lang="sr-Latn-RS" sz="2400" dirty="0" smtClean="0">
                <a:cs typeface="Times New Roman" pitchFamily="18" charset="0"/>
              </a:rPr>
              <a:t> infection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IN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 bwMode="auto">
          <a:xfrm>
            <a:off x="392113" y="423863"/>
            <a:ext cx="8162925" cy="936625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Acute phase proteins - CRP</a:t>
            </a:r>
            <a:endParaRPr lang="en-US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>
          <a:xfrm>
            <a:off x="392113" y="1957388"/>
            <a:ext cx="9478962" cy="4225925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It increases in the first 6-10 hours, before clinical signs </a:t>
            </a:r>
            <a:r>
              <a:rPr lang="sr-Latn-RS" sz="2400" dirty="0" smtClean="0">
                <a:cs typeface="Times New Roman" panose="02020603050405020304" pitchFamily="18" charset="0"/>
              </a:rPr>
              <a:t>and symptoms </a:t>
            </a:r>
            <a:r>
              <a:rPr lang="en" sz="2400" dirty="0" smtClean="0">
                <a:cs typeface="Times New Roman" panose="02020603050405020304" pitchFamily="18" charset="0"/>
              </a:rPr>
              <a:t>of infection</a:t>
            </a:r>
            <a:r>
              <a:rPr lang="sr-Latn-RS" sz="2400" dirty="0" smtClean="0">
                <a:cs typeface="Times New Roman" panose="02020603050405020304" pitchFamily="18" charset="0"/>
              </a:rPr>
              <a:t> appear</a:t>
            </a:r>
            <a:endParaRPr lang="en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It is synthesized in the liver under the influence of IL-1, IL-6 and TNF- α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The most important indicator of the response of the acute phase of inflammation and the most important marker of inflammation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The level doubles every 8 hours and reaches the highest concentration in the first 24-48 hours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CRP is correlated with the severity of the infection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50% drop in CRP is expected after 4-5 days of hospitalization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CRP &lt; 20</a:t>
            </a:r>
            <a:r>
              <a:rPr lang="sr-Latn-RS" sz="2400" dirty="0" smtClean="0">
                <a:cs typeface="Times New Roman" panose="02020603050405020304" pitchFamily="18" charset="0"/>
              </a:rPr>
              <a:t>:</a:t>
            </a:r>
            <a:r>
              <a:rPr lang="en" sz="2400" dirty="0" smtClean="0">
                <a:cs typeface="Times New Roman" panose="02020603050405020304" pitchFamily="18" charset="0"/>
              </a:rPr>
              <a:t> less likely pneumonia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CRP &gt; 100</a:t>
            </a:r>
            <a:r>
              <a:rPr lang="sr-Latn-RS" sz="2400" dirty="0" smtClean="0">
                <a:cs typeface="Times New Roman" panose="02020603050405020304" pitchFamily="18" charset="0"/>
              </a:rPr>
              <a:t>:</a:t>
            </a:r>
            <a:r>
              <a:rPr lang="en" sz="2400" dirty="0" smtClean="0">
                <a:cs typeface="Times New Roman" panose="02020603050405020304" pitchFamily="18" charset="0"/>
              </a:rPr>
              <a:t> probably pneumonia</a:t>
            </a:r>
          </a:p>
        </p:txBody>
      </p:sp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038" y="423863"/>
            <a:ext cx="131603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563" y="422275"/>
            <a:ext cx="9374187" cy="709613"/>
          </a:xfrm>
          <a:solidFill>
            <a:schemeClr val="bg1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000" dirty="0" smtClean="0">
                <a:solidFill>
                  <a:schemeClr val="accent1"/>
                </a:solidFill>
              </a:rPr>
              <a:t>    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Procalcitonin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- PCT</a:t>
            </a:r>
            <a:endParaRPr lang="en-US" dirty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319088" y="1638300"/>
            <a:ext cx="9578975" cy="4516438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Precursor</a:t>
            </a:r>
            <a:r>
              <a:rPr lang="sr-Latn-RS" sz="2400" dirty="0" smtClean="0">
                <a:cs typeface="Times New Roman" pitchFamily="18" charset="0"/>
              </a:rPr>
              <a:t> of</a:t>
            </a:r>
            <a:r>
              <a:rPr lang="en" sz="2400" dirty="0" smtClean="0">
                <a:cs typeface="Times New Roman" pitchFamily="18" charset="0"/>
              </a:rPr>
              <a:t> calcitonin and </a:t>
            </a:r>
            <a:r>
              <a:rPr lang="sr-Latn-RS" sz="2400" dirty="0" smtClean="0">
                <a:cs typeface="Times New Roman" pitchFamily="18" charset="0"/>
              </a:rPr>
              <a:t>is </a:t>
            </a:r>
            <a:r>
              <a:rPr lang="en" sz="2400" dirty="0" smtClean="0">
                <a:cs typeface="Times New Roman" pitchFamily="18" charset="0"/>
              </a:rPr>
              <a:t>considered </a:t>
            </a:r>
            <a:r>
              <a:rPr lang="sr-Latn-RS" sz="2400" dirty="0" smtClean="0">
                <a:cs typeface="Times New Roman" pitchFamily="18" charset="0"/>
              </a:rPr>
              <a:t>to be a</a:t>
            </a:r>
            <a:r>
              <a:rPr lang="en" sz="2400" dirty="0" smtClean="0">
                <a:cs typeface="Times New Roman" pitchFamily="18" charset="0"/>
              </a:rPr>
              <a:t> sensitive marker</a:t>
            </a:r>
            <a:r>
              <a:rPr lang="sr-Latn-RS" sz="2400" dirty="0" smtClean="0">
                <a:cs typeface="Times New Roman" pitchFamily="18" charset="0"/>
              </a:rPr>
              <a:t> for</a:t>
            </a:r>
            <a:r>
              <a:rPr lang="en" sz="2400" dirty="0" smtClean="0">
                <a:cs typeface="Times New Roman" pitchFamily="18" charset="0"/>
              </a:rPr>
              <a:t> bacterial but not </a:t>
            </a:r>
            <a:r>
              <a:rPr lang="sr-Latn-RS" sz="2400" dirty="0" smtClean="0">
                <a:cs typeface="Times New Roman" pitchFamily="18" charset="0"/>
              </a:rPr>
              <a:t>v</a:t>
            </a:r>
            <a:r>
              <a:rPr lang="en" sz="2400" dirty="0" smtClean="0">
                <a:cs typeface="Times New Roman" pitchFamily="18" charset="0"/>
              </a:rPr>
              <a:t>iral pneumonia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RS" sz="2400" dirty="0" smtClean="0">
                <a:cs typeface="Times New Roman" pitchFamily="18" charset="0"/>
              </a:rPr>
              <a:t>In </a:t>
            </a:r>
            <a:r>
              <a:rPr lang="en" sz="2400" dirty="0" smtClean="0">
                <a:cs typeface="Times New Roman" pitchFamily="18" charset="0"/>
              </a:rPr>
              <a:t>bacterial pneumonia PCT &gt; 0.5µg/ </a:t>
            </a:r>
            <a:r>
              <a:rPr lang="en" sz="2400" dirty="0">
                <a:cs typeface="Times New Roman" pitchFamily="18" charset="0"/>
              </a:rPr>
              <a:t>L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PCT &lt; 0.2 excludes </a:t>
            </a:r>
            <a:r>
              <a:rPr lang="sr-Latn-RS" sz="2400" dirty="0" smtClean="0">
                <a:cs typeface="Times New Roman" pitchFamily="18" charset="0"/>
              </a:rPr>
              <a:t>the diagnosis of </a:t>
            </a:r>
            <a:r>
              <a:rPr lang="en" sz="2400" dirty="0" smtClean="0">
                <a:cs typeface="Times New Roman" pitchFamily="18" charset="0"/>
              </a:rPr>
              <a:t>pneumonia</a:t>
            </a:r>
            <a:r>
              <a:rPr lang="sr-Latn-RS" sz="2400" dirty="0" smtClean="0">
                <a:cs typeface="Times New Roman" pitchFamily="18" charset="0"/>
              </a:rPr>
              <a:t> in 90% of cases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Indicator </a:t>
            </a:r>
            <a:r>
              <a:rPr lang="sr-Latn-RS" sz="2400" dirty="0" smtClean="0">
                <a:cs typeface="Times New Roman" pitchFamily="18" charset="0"/>
              </a:rPr>
              <a:t>of severe and </a:t>
            </a:r>
            <a:r>
              <a:rPr lang="en" sz="2400" dirty="0" smtClean="0">
                <a:cs typeface="Times New Roman" pitchFamily="18" charset="0"/>
              </a:rPr>
              <a:t>generalized infection and sepsis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Has prognostic importance and it helps in evaluation</a:t>
            </a:r>
            <a:r>
              <a:rPr lang="sr-Latn-RS" sz="2400" dirty="0" smtClean="0">
                <a:cs typeface="Times New Roman" pitchFamily="18" charset="0"/>
              </a:rPr>
              <a:t> of</a:t>
            </a:r>
            <a:r>
              <a:rPr lang="en" sz="2400" dirty="0" smtClean="0">
                <a:cs typeface="Times New Roman" pitchFamily="18" charset="0"/>
              </a:rPr>
              <a:t> therapeutic </a:t>
            </a:r>
            <a:r>
              <a:rPr lang="sr-Latn-RS" sz="2400" dirty="0" smtClean="0">
                <a:cs typeface="Times New Roman" pitchFamily="18" charset="0"/>
              </a:rPr>
              <a:t>response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RS" sz="2400" dirty="0" smtClean="0">
                <a:cs typeface="Times New Roman" pitchFamily="18" charset="0"/>
              </a:rPr>
              <a:t>There is a confirmed</a:t>
            </a:r>
            <a:r>
              <a:rPr lang="en" sz="2400" dirty="0" smtClean="0">
                <a:cs typeface="Times New Roman" pitchFamily="18" charset="0"/>
              </a:rPr>
              <a:t> positive correlation with CRP but </a:t>
            </a:r>
            <a:r>
              <a:rPr lang="sr-Latn-RS" sz="2400" dirty="0" smtClean="0">
                <a:cs typeface="Times New Roman" pitchFamily="18" charset="0"/>
              </a:rPr>
              <a:t>PCT value returns </a:t>
            </a:r>
            <a:r>
              <a:rPr lang="en" sz="2400" dirty="0" smtClean="0">
                <a:cs typeface="Times New Roman" pitchFamily="18" charset="0"/>
              </a:rPr>
              <a:t> </a:t>
            </a:r>
            <a:r>
              <a:rPr lang="sr-Latn-RS" sz="2400" dirty="0" smtClean="0">
                <a:cs typeface="Times New Roman" pitchFamily="18" charset="0"/>
              </a:rPr>
              <a:t>to </a:t>
            </a:r>
            <a:r>
              <a:rPr lang="en" sz="2400" dirty="0" smtClean="0">
                <a:cs typeface="Times New Roman" pitchFamily="18" charset="0"/>
              </a:rPr>
              <a:t>normal values </a:t>
            </a:r>
            <a:r>
              <a:rPr lang="sr-Latn-RS" sz="2400" dirty="0" smtClean="0">
                <a:cs typeface="Times New Roman" pitchFamily="18" charset="0"/>
              </a:rPr>
              <a:t>faster than</a:t>
            </a:r>
            <a:r>
              <a:rPr lang="en" sz="2400" dirty="0" smtClean="0">
                <a:cs typeface="Times New Roman" pitchFamily="18" charset="0"/>
              </a:rPr>
              <a:t> the CRP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PCT is </a:t>
            </a:r>
            <a:r>
              <a:rPr lang="sr-Latn-RS" sz="2400" dirty="0" smtClean="0">
                <a:cs typeface="Times New Roman" pitchFamily="18" charset="0"/>
              </a:rPr>
              <a:t>a </a:t>
            </a:r>
            <a:r>
              <a:rPr lang="en" sz="2400" dirty="0" smtClean="0">
                <a:cs typeface="Times New Roman" pitchFamily="18" charset="0"/>
              </a:rPr>
              <a:t>better marker </a:t>
            </a:r>
            <a:r>
              <a:rPr lang="sr-Latn-RS" sz="2400" dirty="0" smtClean="0">
                <a:cs typeface="Times New Roman" pitchFamily="18" charset="0"/>
              </a:rPr>
              <a:t>of </a:t>
            </a:r>
            <a:r>
              <a:rPr lang="en" sz="2400" dirty="0" smtClean="0">
                <a:cs typeface="Times New Roman" pitchFamily="18" charset="0"/>
              </a:rPr>
              <a:t>infections with systemic manifestations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 bwMode="auto">
          <a:xfrm>
            <a:off x="468313" y="411163"/>
            <a:ext cx="9382125" cy="835025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Fibrinogen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566738" y="1724025"/>
            <a:ext cx="8948737" cy="4516438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Protein </a:t>
            </a:r>
            <a:r>
              <a:rPr lang="sr-Latn-RS" sz="2400" dirty="0" smtClean="0">
                <a:cs typeface="Times New Roman" pitchFamily="18" charset="0"/>
              </a:rPr>
              <a:t>of </a:t>
            </a:r>
            <a:r>
              <a:rPr lang="en" sz="2400" dirty="0" smtClean="0">
                <a:cs typeface="Times New Roman" pitchFamily="18" charset="0"/>
              </a:rPr>
              <a:t>acute phase, increases</a:t>
            </a:r>
            <a:r>
              <a:rPr lang="sr-Latn-RS" sz="2400" dirty="0" smtClean="0">
                <a:cs typeface="Times New Roman" pitchFamily="18" charset="0"/>
              </a:rPr>
              <a:t> its</a:t>
            </a:r>
            <a:r>
              <a:rPr lang="en" sz="2400" dirty="0" smtClean="0">
                <a:cs typeface="Times New Roman" pitchFamily="18" charset="0"/>
              </a:rPr>
              <a:t> concentration </a:t>
            </a:r>
            <a:r>
              <a:rPr lang="sr-Latn-RS" sz="2400" dirty="0" smtClean="0">
                <a:cs typeface="Times New Roman" pitchFamily="18" charset="0"/>
              </a:rPr>
              <a:t>in response to</a:t>
            </a:r>
            <a:r>
              <a:rPr lang="en" sz="2400" dirty="0" smtClean="0">
                <a:cs typeface="Times New Roman" pitchFamily="18" charset="0"/>
              </a:rPr>
              <a:t> the infection (after 24h)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It </a:t>
            </a:r>
            <a:r>
              <a:rPr lang="sr-Latn-RS" sz="2400" dirty="0" smtClean="0">
                <a:cs typeface="Times New Roman" pitchFamily="18" charset="0"/>
              </a:rPr>
              <a:t>is </a:t>
            </a:r>
            <a:r>
              <a:rPr lang="en" sz="2400" dirty="0" smtClean="0">
                <a:cs typeface="Times New Roman" pitchFamily="18" charset="0"/>
              </a:rPr>
              <a:t>synthesize</a:t>
            </a:r>
            <a:r>
              <a:rPr lang="sr-Latn-RS" sz="2400" dirty="0" smtClean="0">
                <a:cs typeface="Times New Roman" pitchFamily="18" charset="0"/>
              </a:rPr>
              <a:t>d</a:t>
            </a:r>
            <a:r>
              <a:rPr lang="en" sz="2400" dirty="0" smtClean="0">
                <a:cs typeface="Times New Roman" pitchFamily="18" charset="0"/>
              </a:rPr>
              <a:t> in </a:t>
            </a:r>
            <a:r>
              <a:rPr lang="sr-Latn-RS" sz="2400" dirty="0" smtClean="0">
                <a:cs typeface="Times New Roman" pitchFamily="18" charset="0"/>
              </a:rPr>
              <a:t>the </a:t>
            </a:r>
            <a:r>
              <a:rPr lang="en" sz="2400" dirty="0" smtClean="0">
                <a:cs typeface="Times New Roman" pitchFamily="18" charset="0"/>
              </a:rPr>
              <a:t>liver </a:t>
            </a:r>
            <a:r>
              <a:rPr lang="sr-Latn-RS" sz="2400" dirty="0" smtClean="0">
                <a:cs typeface="Times New Roman" pitchFamily="18" charset="0"/>
              </a:rPr>
              <a:t>stimulated </a:t>
            </a:r>
            <a:r>
              <a:rPr lang="en" sz="2400" dirty="0" smtClean="0">
                <a:cs typeface="Times New Roman" pitchFamily="18" charset="0"/>
              </a:rPr>
              <a:t>by the action of IL-6 and IFN- γ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Because </a:t>
            </a:r>
            <a:r>
              <a:rPr lang="sr-Latn-RS" sz="2400" dirty="0" smtClean="0">
                <a:cs typeface="Times New Roman" pitchFamily="18" charset="0"/>
              </a:rPr>
              <a:t>of </a:t>
            </a:r>
            <a:r>
              <a:rPr lang="en" sz="2400" dirty="0" smtClean="0">
                <a:cs typeface="Times New Roman" pitchFamily="18" charset="0"/>
              </a:rPr>
              <a:t>long half-life (4 days)</a:t>
            </a:r>
            <a:r>
              <a:rPr lang="sr-Latn-RS" sz="2400" dirty="0" smtClean="0">
                <a:cs typeface="Times New Roman" pitchFamily="18" charset="0"/>
              </a:rPr>
              <a:t>, its</a:t>
            </a:r>
            <a:r>
              <a:rPr lang="en" sz="2400" dirty="0" smtClean="0">
                <a:cs typeface="Times New Roman" pitchFamily="18" charset="0"/>
              </a:rPr>
              <a:t> value are elevated </a:t>
            </a:r>
            <a:r>
              <a:rPr lang="sr-Latn-RS" sz="2400" dirty="0" smtClean="0">
                <a:cs typeface="Times New Roman" pitchFamily="18" charset="0"/>
              </a:rPr>
              <a:t>up to several weeks after resolution of</a:t>
            </a:r>
            <a:r>
              <a:rPr lang="en" sz="2400" dirty="0" smtClean="0">
                <a:cs typeface="Times New Roman" pitchFamily="18" charset="0"/>
              </a:rPr>
              <a:t> inflammation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Values </a:t>
            </a:r>
            <a:r>
              <a:rPr lang="sr-Latn-RS" sz="2400" dirty="0" smtClean="0">
                <a:cs typeface="Times New Roman" pitchFamily="18" charset="0"/>
              </a:rPr>
              <a:t>of sedimentation rate</a:t>
            </a:r>
            <a:r>
              <a:rPr lang="en" sz="2400" dirty="0" smtClean="0">
                <a:cs typeface="Times New Roman" pitchFamily="18" charset="0"/>
              </a:rPr>
              <a:t> and fibrinogen correlate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RS" sz="2400" dirty="0" smtClean="0">
                <a:cs typeface="Times New Roman" pitchFamily="18" charset="0"/>
              </a:rPr>
              <a:t>In liver </a:t>
            </a:r>
            <a:r>
              <a:rPr lang="en" sz="2400" dirty="0" smtClean="0">
                <a:cs typeface="Times New Roman" pitchFamily="18" charset="0"/>
              </a:rPr>
              <a:t>diseases and cardiac decompensation fibrinogen </a:t>
            </a:r>
            <a:r>
              <a:rPr lang="sr-Latn-RS" sz="2400" dirty="0" smtClean="0">
                <a:cs typeface="Times New Roman" pitchFamily="18" charset="0"/>
              </a:rPr>
              <a:t>is</a:t>
            </a:r>
            <a:r>
              <a:rPr lang="en" sz="2400" dirty="0" smtClean="0">
                <a:cs typeface="Times New Roman" pitchFamily="18" charset="0"/>
              </a:rPr>
              <a:t> less synthesize</a:t>
            </a:r>
            <a:r>
              <a:rPr lang="sr-Latn-RS" sz="2400" dirty="0" smtClean="0">
                <a:cs typeface="Times New Roman" pitchFamily="18" charset="0"/>
              </a:rPr>
              <a:t>d</a:t>
            </a:r>
            <a:r>
              <a:rPr lang="en" sz="2400" dirty="0" smtClean="0">
                <a:cs typeface="Times New Roman" pitchFamily="18" charset="0"/>
              </a:rPr>
              <a:t> and </a:t>
            </a:r>
            <a:r>
              <a:rPr lang="sr-Latn-RS" sz="2400" dirty="0" smtClean="0">
                <a:cs typeface="Times New Roman" pitchFamily="18" charset="0"/>
              </a:rPr>
              <a:t>does </a:t>
            </a:r>
            <a:r>
              <a:rPr lang="en" sz="2400" dirty="0" smtClean="0">
                <a:cs typeface="Times New Roman" pitchFamily="18" charset="0"/>
              </a:rPr>
              <a:t>not </a:t>
            </a:r>
            <a:r>
              <a:rPr lang="sr-Latn-RS" sz="2400" dirty="0" smtClean="0">
                <a:cs typeface="Times New Roman" pitchFamily="18" charset="0"/>
              </a:rPr>
              <a:t>correlate with an increase in</a:t>
            </a:r>
            <a:r>
              <a:rPr lang="en" sz="2400" dirty="0" smtClean="0">
                <a:cs typeface="Times New Roman" pitchFamily="18" charset="0"/>
              </a:rPr>
              <a:t> SE</a:t>
            </a:r>
            <a:r>
              <a:rPr lang="sr-Latn-RS" sz="2400" dirty="0" smtClean="0">
                <a:cs typeface="Times New Roman" pitchFamily="18" charset="0"/>
              </a:rPr>
              <a:t> rate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406400"/>
            <a:ext cx="9382125" cy="1089025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000" b="0" dirty="0" smtClean="0">
                <a:solidFill>
                  <a:schemeClr val="accent1"/>
                </a:solidFill>
              </a:rPr>
              <a:t>      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Invasive diagnostic procedures </a:t>
            </a:r>
            <a:r>
              <a:rPr lang="en-U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</a:b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in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pneumonia in hospital conditions</a:t>
            </a:r>
            <a:endParaRPr lang="sl-SI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79425" y="1744663"/>
            <a:ext cx="6118225" cy="3190875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" sz="2400" smtClean="0">
                <a:cs typeface="Times New Roman" panose="02020603050405020304" pitchFamily="18" charset="0"/>
              </a:rPr>
              <a:t>Transtracheal aspiration (TTA)</a:t>
            </a:r>
          </a:p>
          <a:p>
            <a:pPr eaLnBrk="1" hangingPunct="1">
              <a:lnSpc>
                <a:spcPct val="80000"/>
              </a:lnSpc>
            </a:pPr>
            <a:endParaRPr lang="en-US" sz="24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" sz="2400" smtClean="0">
                <a:cs typeface="Times New Roman" panose="02020603050405020304" pitchFamily="18" charset="0"/>
              </a:rPr>
              <a:t>Bronchoscopy</a:t>
            </a:r>
            <a:endParaRPr lang="sr-Latn-CS" sz="24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en-US" sz="24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" sz="2400" smtClean="0">
                <a:cs typeface="Times New Roman" panose="02020603050405020304" pitchFamily="18" charset="0"/>
              </a:rPr>
              <a:t>Transthoracic needle aspiration (TTNA)</a:t>
            </a:r>
          </a:p>
          <a:p>
            <a:pPr eaLnBrk="1" hangingPunct="1">
              <a:lnSpc>
                <a:spcPct val="80000"/>
              </a:lnSpc>
            </a:pPr>
            <a:endParaRPr lang="en-US" sz="24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" sz="2400" smtClean="0">
                <a:cs typeface="Times New Roman" panose="02020603050405020304" pitchFamily="18" charset="0"/>
              </a:rPr>
              <a:t>Biopsy lung (LB)</a:t>
            </a:r>
          </a:p>
          <a:p>
            <a:pPr eaLnBrk="1" hangingPunct="1">
              <a:lnSpc>
                <a:spcPct val="80000"/>
              </a:lnSpc>
            </a:pPr>
            <a:endParaRPr lang="en-US" sz="24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" sz="2400" smtClean="0">
                <a:cs typeface="Times New Roman" panose="02020603050405020304" pitchFamily="18" charset="0"/>
              </a:rPr>
              <a:t>Video assisted thoracoscopy (VATS)</a:t>
            </a:r>
          </a:p>
        </p:txBody>
      </p:sp>
      <p:pic>
        <p:nvPicPr>
          <p:cNvPr id="61444" name="Picture 4" descr="bronhoskopija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51575" y="1797050"/>
            <a:ext cx="3609975" cy="34925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54013"/>
            <a:ext cx="9566275" cy="784225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Initial assessment 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of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disease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s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everity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</a:t>
            </a:r>
            <a:endParaRPr lang="en-US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08000" y="1495425"/>
            <a:ext cx="4162425" cy="4600575"/>
          </a:xfrm>
        </p:spPr>
        <p:txBody>
          <a:bodyPr/>
          <a:lstStyle/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Optimal place</a:t>
            </a:r>
            <a:r>
              <a:rPr lang="sr-Latn-RS" b="1" dirty="0" smtClean="0">
                <a:cs typeface="Times New Roman" panose="02020603050405020304" pitchFamily="18" charset="0"/>
              </a:rPr>
              <a:t> of</a:t>
            </a:r>
            <a:r>
              <a:rPr lang="en" b="1" dirty="0" smtClean="0">
                <a:cs typeface="Times New Roman" panose="02020603050405020304" pitchFamily="18" charset="0"/>
              </a:rPr>
              <a:t> treatment</a:t>
            </a:r>
            <a:endParaRPr lang="sr-Latn-CS" b="1" dirty="0" smtClean="0">
              <a:cs typeface="Times New Roman" panose="02020603050405020304" pitchFamily="18" charset="0"/>
            </a:endParaRPr>
          </a:p>
          <a:p>
            <a:pPr eaLnBrk="1" hangingPunct="1"/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ambulatory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hospitalization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intens</a:t>
            </a:r>
            <a:r>
              <a:rPr lang="sr-Latn-RS" dirty="0" smtClean="0">
                <a:cs typeface="Times New Roman" panose="02020603050405020304" pitchFamily="18" charset="0"/>
              </a:rPr>
              <a:t>iv</a:t>
            </a:r>
            <a:r>
              <a:rPr lang="en" dirty="0" smtClean="0">
                <a:cs typeface="Times New Roman" panose="02020603050405020304" pitchFamily="18" charset="0"/>
              </a:rPr>
              <a:t>e care</a:t>
            </a:r>
            <a:r>
              <a:rPr lang="sr-Latn-RS" dirty="0" smtClean="0">
                <a:cs typeface="Times New Roman" panose="02020603050405020304" pitchFamily="18" charset="0"/>
              </a:rPr>
              <a:t> unit</a:t>
            </a:r>
            <a:endParaRPr lang="en" dirty="0" smtClean="0">
              <a:cs typeface="Times New Roman" panose="02020603050405020304" pitchFamily="18" charset="0"/>
            </a:endParaRPr>
          </a:p>
        </p:txBody>
      </p:sp>
      <p:sp>
        <p:nvSpPr>
          <p:cNvPr id="6349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45025" y="1611313"/>
            <a:ext cx="5284788" cy="4484687"/>
          </a:xfrm>
        </p:spPr>
        <p:txBody>
          <a:bodyPr/>
          <a:lstStyle/>
          <a:p>
            <a:pPr eaLnBrk="1" hangingPunct="1"/>
            <a:endParaRPr lang="sr-Latn-C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Latn-RS" sz="2400" dirty="0" smtClean="0">
                <a:cs typeface="Times New Roman" panose="02020603050405020304" pitchFamily="18" charset="0"/>
              </a:rPr>
              <a:t>To r</a:t>
            </a:r>
            <a:r>
              <a:rPr lang="en" sz="2400" dirty="0" smtClean="0">
                <a:cs typeface="Times New Roman" panose="02020603050405020304" pitchFamily="18" charset="0"/>
              </a:rPr>
              <a:t>educe unnecessary </a:t>
            </a:r>
            <a:r>
              <a:rPr lang="sr-Latn-RS" sz="2400" dirty="0" smtClean="0">
                <a:cs typeface="Times New Roman" panose="02020603050405020304" pitchFamily="18" charset="0"/>
              </a:rPr>
              <a:t>admision of</a:t>
            </a:r>
            <a:r>
              <a:rPr lang="en" sz="2400" dirty="0" smtClean="0">
                <a:cs typeface="Times New Roman" panose="02020603050405020304" pitchFamily="18" charset="0"/>
              </a:rPr>
              <a:t> the patient</a:t>
            </a:r>
            <a:r>
              <a:rPr lang="sr-Latn-RS" sz="2400" dirty="0" smtClean="0">
                <a:cs typeface="Times New Roman" panose="02020603050405020304" pitchFamily="18" charset="0"/>
              </a:rPr>
              <a:t>s</a:t>
            </a:r>
            <a:r>
              <a:rPr lang="en" sz="2400" dirty="0" smtClean="0">
                <a:cs typeface="Times New Roman" panose="02020603050405020304" pitchFamily="18" charset="0"/>
              </a:rPr>
              <a:t> with </a:t>
            </a:r>
            <a:r>
              <a:rPr lang="sr-Latn-RS" sz="2400" dirty="0" smtClean="0">
                <a:cs typeface="Times New Roman" panose="02020603050405020304" pitchFamily="18" charset="0"/>
              </a:rPr>
              <a:t>minor</a:t>
            </a:r>
            <a:r>
              <a:rPr lang="en" sz="2400" dirty="0" smtClean="0">
                <a:cs typeface="Times New Roman" panose="02020603050405020304" pitchFamily="18" charset="0"/>
              </a:rPr>
              <a:t> risk </a:t>
            </a:r>
            <a:r>
              <a:rPr lang="sr-Latn-RS" sz="2400" dirty="0" smtClean="0">
                <a:cs typeface="Times New Roman" panose="02020603050405020304" pitchFamily="18" charset="0"/>
              </a:rPr>
              <a:t>of mortality</a:t>
            </a:r>
            <a:r>
              <a:rPr lang="en" sz="2400" dirty="0" smtClean="0">
                <a:cs typeface="Times New Roman" panose="02020603050405020304" pitchFamily="18" charset="0"/>
              </a:rPr>
              <a:t> (</a:t>
            </a:r>
            <a:r>
              <a:rPr lang="sr-Latn-RS" sz="2400" dirty="0" smtClean="0">
                <a:cs typeface="Times New Roman" panose="02020603050405020304" pitchFamily="18" charset="0"/>
              </a:rPr>
              <a:t>to </a:t>
            </a:r>
            <a:r>
              <a:rPr lang="en" sz="2400" dirty="0" smtClean="0">
                <a:cs typeface="Times New Roman" panose="02020603050405020304" pitchFamily="18" charset="0"/>
              </a:rPr>
              <a:t>avoid possible complications - thromboembolism , superinfection)</a:t>
            </a:r>
          </a:p>
          <a:p>
            <a:pPr eaLnBrk="1" hangingPunct="1"/>
            <a:r>
              <a:rPr lang="sr-Latn-RS" sz="2400" dirty="0" smtClean="0">
                <a:cs typeface="Times New Roman" panose="02020603050405020304" pitchFamily="18" charset="0"/>
              </a:rPr>
              <a:t>In</a:t>
            </a:r>
            <a:r>
              <a:rPr lang="en" sz="2400" dirty="0" smtClean="0">
                <a:cs typeface="Times New Roman" panose="02020603050405020304" pitchFamily="18" charset="0"/>
              </a:rPr>
              <a:t> hospitalized </a:t>
            </a:r>
            <a:r>
              <a:rPr lang="sr-Latn-RS" sz="2400" dirty="0" smtClean="0">
                <a:cs typeface="Times New Roman" panose="02020603050405020304" pitchFamily="18" charset="0"/>
              </a:rPr>
              <a:t>patients</a:t>
            </a:r>
            <a:r>
              <a:rPr lang="en" sz="2400" dirty="0" smtClean="0"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" sz="2400" dirty="0" smtClean="0">
                <a:cs typeface="Times New Roman" panose="02020603050405020304" pitchFamily="18" charset="0"/>
              </a:rPr>
              <a:t>    the choice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initial antimicrobial therapy, </a:t>
            </a:r>
            <a:r>
              <a:rPr lang="sr-Latn-RS" sz="2400" dirty="0" smtClean="0">
                <a:cs typeface="Times New Roman" panose="02020603050405020304" pitchFamily="18" charset="0"/>
              </a:rPr>
              <a:t>the route of</a:t>
            </a:r>
            <a:r>
              <a:rPr lang="en" sz="2400" dirty="0" smtClean="0">
                <a:cs typeface="Times New Roman" panose="02020603050405020304" pitchFamily="18" charset="0"/>
              </a:rPr>
              <a:t> application</a:t>
            </a:r>
            <a:r>
              <a:rPr lang="sr-Latn-RS" sz="2400" dirty="0" smtClean="0">
                <a:cs typeface="Times New Roman" panose="02020603050405020304" pitchFamily="18" charset="0"/>
              </a:rPr>
              <a:t> of</a:t>
            </a:r>
            <a:r>
              <a:rPr lang="en" sz="2400" dirty="0" smtClean="0">
                <a:cs typeface="Times New Roman" panose="02020603050405020304" pitchFamily="18" charset="0"/>
              </a:rPr>
              <a:t> medic</a:t>
            </a:r>
            <a:r>
              <a:rPr lang="sr-Latn-RS" sz="2400" dirty="0" smtClean="0">
                <a:cs typeface="Times New Roman" panose="02020603050405020304" pitchFamily="18" charset="0"/>
              </a:rPr>
              <a:t>ation</a:t>
            </a:r>
            <a:r>
              <a:rPr lang="en" sz="2400" dirty="0" smtClean="0">
                <a:cs typeface="Times New Roman" panose="02020603050405020304" pitchFamily="18" charset="0"/>
              </a:rPr>
              <a:t>, additional diagnostics </a:t>
            </a:r>
          </a:p>
          <a:p>
            <a:pPr eaLnBrk="1" hangingPunct="1">
              <a:buFontTx/>
              <a:buNone/>
            </a:pPr>
            <a:endParaRPr lang="sr-Latn-C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1050629" name="Rectangle 5"/>
          <p:cNvSpPr>
            <a:spLocks noChangeArrowheads="1"/>
          </p:cNvSpPr>
          <p:nvPr/>
        </p:nvSpPr>
        <p:spPr bwMode="auto">
          <a:xfrm>
            <a:off x="390525" y="5437188"/>
            <a:ext cx="9539288" cy="901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" sz="3600" b="1" dirty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80% of pneumonia can </a:t>
            </a:r>
            <a:r>
              <a:rPr lang="sr-Latn-RS" sz="3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be </a:t>
            </a:r>
            <a:r>
              <a:rPr lang="en" sz="3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treat</a:t>
            </a:r>
            <a:r>
              <a:rPr lang="sr-Latn-RS" sz="3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ed</a:t>
            </a:r>
            <a:r>
              <a:rPr lang="en" sz="36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" sz="3600" b="1" dirty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ambulatory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7287419" y="1090217"/>
            <a:ext cx="2407103" cy="926305"/>
          </a:xfrm>
          <a:prstGeom prst="wedgeEllipseCallou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" sz="4000" b="1" dirty="0">
                <a:solidFill>
                  <a:schemeClr val="accent2">
                    <a:lumMod val="50000"/>
                  </a:schemeClr>
                </a:solidFill>
              </a:rPr>
              <a:t>Why?</a:t>
            </a:r>
            <a:endParaRPr lang="en-US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50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50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50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062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558800" y="1096963"/>
            <a:ext cx="8816975" cy="11811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" sz="480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HOW </a:t>
            </a:r>
            <a:r>
              <a:rPr lang="sr-Latn-RS" sz="480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TO ASSES</a:t>
            </a:r>
            <a:r>
              <a:rPr lang="en" sz="480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DISEASE</a:t>
            </a:r>
            <a:r>
              <a:rPr lang="sr-Latn-RS" sz="480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</a:t>
            </a:r>
            <a:r>
              <a:rPr lang="en" sz="480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S</a:t>
            </a:r>
            <a:r>
              <a:rPr lang="sr-Latn-RS" sz="480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EVERITY</a:t>
            </a:r>
            <a:r>
              <a:rPr lang="en" sz="480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?</a:t>
            </a:r>
            <a:endParaRPr lang="en-US" sz="4800" dirty="0" smtClean="0"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pic>
        <p:nvPicPr>
          <p:cNvPr id="6451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138" y="2903538"/>
            <a:ext cx="3952875" cy="339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79463" y="427038"/>
            <a:ext cx="8642350" cy="59055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sz="4000" dirty="0" smtClean="0">
                <a:solidFill>
                  <a:schemeClr val="tx1"/>
                </a:solidFill>
                <a:effectLst/>
              </a:rPr>
              <a:t>Epidemiological division </a:t>
            </a:r>
            <a:r>
              <a:rPr lang="sr-Latn-RS" sz="4000" dirty="0" smtClean="0">
                <a:solidFill>
                  <a:schemeClr val="tx1"/>
                </a:solidFill>
                <a:effectLst/>
              </a:rPr>
              <a:t>of </a:t>
            </a:r>
            <a:r>
              <a:rPr lang="en" sz="4000" dirty="0" smtClean="0">
                <a:solidFill>
                  <a:schemeClr val="tx1"/>
                </a:solidFill>
                <a:effectLst/>
              </a:rPr>
              <a:t>pneumonia</a:t>
            </a:r>
            <a:endParaRPr lang="en-US" sz="4000" dirty="0" smtClean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927006586"/>
              </p:ext>
            </p:extLst>
          </p:nvPr>
        </p:nvGraphicFramePr>
        <p:xfrm>
          <a:off x="514434" y="1340572"/>
          <a:ext cx="9419772" cy="4516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46088" y="415925"/>
            <a:ext cx="9366250" cy="76835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Pneumonia Severity Index (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PSI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739775" y="1538288"/>
            <a:ext cx="8442325" cy="4614862"/>
          </a:xfrm>
        </p:spPr>
        <p:txBody>
          <a:bodyPr/>
          <a:lstStyle/>
          <a:p>
            <a:pPr eaLnBrk="1" hangingPunct="1"/>
            <a:r>
              <a:rPr lang="sr-Latn-RS" dirty="0" smtClean="0">
                <a:cs typeface="Times New Roman" panose="02020603050405020304" pitchFamily="18" charset="0"/>
              </a:rPr>
              <a:t>PSI</a:t>
            </a:r>
            <a:r>
              <a:rPr lang="en" dirty="0" smtClean="0">
                <a:cs typeface="Times New Roman" panose="02020603050405020304" pitchFamily="18" charset="0"/>
              </a:rPr>
              <a:t> is the result of the sum of the patient's years with the points obtained for each analyzed characteristic</a:t>
            </a:r>
          </a:p>
        </p:txBody>
      </p:sp>
      <p:sp>
        <p:nvSpPr>
          <p:cNvPr id="64516" name="Rectangle 5"/>
          <p:cNvSpPr>
            <a:spLocks noChangeArrowheads="1"/>
          </p:cNvSpPr>
          <p:nvPr/>
        </p:nvSpPr>
        <p:spPr bwMode="auto">
          <a:xfrm>
            <a:off x="1558925" y="4789488"/>
            <a:ext cx="7112000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2800" b="1" dirty="0" smtClean="0">
                <a:solidFill>
                  <a:srgbClr val="000066"/>
                </a:solidFill>
                <a:latin typeface="+mn-lt"/>
                <a:cs typeface="Times New Roman" panose="02020603050405020304" pitchFamily="18" charset="0"/>
              </a:rPr>
              <a:t>all examinations </a:t>
            </a:r>
            <a:r>
              <a:rPr lang="sr-Latn-RS" sz="2800" b="1" dirty="0" smtClean="0">
                <a:solidFill>
                  <a:srgbClr val="000066"/>
                </a:solidFill>
                <a:latin typeface="+mn-lt"/>
                <a:cs typeface="Times New Roman" panose="02020603050405020304" pitchFamily="18" charset="0"/>
              </a:rPr>
              <a:t>should be </a:t>
            </a:r>
            <a:r>
              <a:rPr lang="en" sz="2800" b="1" dirty="0" smtClean="0">
                <a:solidFill>
                  <a:srgbClr val="000066"/>
                </a:solidFill>
                <a:latin typeface="+mn-lt"/>
                <a:cs typeface="Times New Roman" panose="02020603050405020304" pitchFamily="18" charset="0"/>
              </a:rPr>
              <a:t>done in </a:t>
            </a:r>
            <a:r>
              <a:rPr lang="sr-Latn-RS" sz="2800" b="1" dirty="0" smtClean="0">
                <a:solidFill>
                  <a:srgbClr val="000066"/>
                </a:solidFill>
                <a:latin typeface="+mn-lt"/>
                <a:cs typeface="Times New Roman" panose="02020603050405020304" pitchFamily="18" charset="0"/>
              </a:rPr>
              <a:t>the </a:t>
            </a:r>
            <a:r>
              <a:rPr lang="en" sz="2800" b="1" dirty="0" smtClean="0">
                <a:solidFill>
                  <a:srgbClr val="000066"/>
                </a:solidFill>
                <a:latin typeface="+mn-lt"/>
                <a:cs typeface="Times New Roman" panose="02020603050405020304" pitchFamily="18" charset="0"/>
              </a:rPr>
              <a:t>first</a:t>
            </a:r>
            <a:r>
              <a:rPr lang="sr-Latn-RS" sz="2800" b="1" dirty="0" smtClean="0">
                <a:solidFill>
                  <a:srgbClr val="000066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800" b="1" dirty="0" smtClean="0">
                <a:solidFill>
                  <a:srgbClr val="000066"/>
                </a:solidFill>
                <a:latin typeface="+mn-lt"/>
                <a:cs typeface="Times New Roman" panose="02020603050405020304" pitchFamily="18" charset="0"/>
              </a:rPr>
              <a:t>24 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4813" y="425450"/>
            <a:ext cx="9417050" cy="852488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Demographic characteristics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493713" y="1770063"/>
            <a:ext cx="9328150" cy="4325937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Age </a:t>
            </a:r>
            <a:r>
              <a:rPr lang="sr-Latn-RS" b="1" dirty="0" smtClean="0">
                <a:cs typeface="Times New Roman" panose="02020603050405020304" pitchFamily="18" charset="0"/>
              </a:rPr>
              <a:t>of </a:t>
            </a:r>
            <a:r>
              <a:rPr lang="en" b="1" dirty="0" smtClean="0">
                <a:cs typeface="Times New Roman" panose="02020603050405020304" pitchFamily="18" charset="0"/>
              </a:rPr>
              <a:t>the patient</a:t>
            </a:r>
          </a:p>
          <a:p>
            <a:pPr eaLnBrk="1" hangingPunct="1">
              <a:buFontTx/>
              <a:buNone/>
            </a:pPr>
            <a:endParaRPr lang="en-U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b="1" dirty="0">
                <a:cs typeface="Times New Roman" panose="02020603050405020304" pitchFamily="18" charset="0"/>
              </a:rPr>
              <a:t>M</a:t>
            </a:r>
            <a:r>
              <a:rPr lang="en" b="1" dirty="0" smtClean="0">
                <a:cs typeface="Times New Roman" panose="02020603050405020304" pitchFamily="18" charset="0"/>
              </a:rPr>
              <a:t>en</a:t>
            </a:r>
            <a:r>
              <a:rPr lang="en" dirty="0" smtClean="0">
                <a:cs typeface="Times New Roman" panose="02020603050405020304" pitchFamily="18" charset="0"/>
              </a:rPr>
              <a:t>                                  </a:t>
            </a:r>
            <a:r>
              <a:rPr lang="sr-Latn-RS" dirty="0" smtClean="0">
                <a:cs typeface="Times New Roman" panose="02020603050405020304" pitchFamily="18" charset="0"/>
              </a:rPr>
              <a:t>                   </a:t>
            </a:r>
            <a:r>
              <a:rPr lang="en" dirty="0" smtClean="0">
                <a:cs typeface="Times New Roman" panose="02020603050405020304" pitchFamily="18" charset="0"/>
              </a:rPr>
              <a:t>Number year</a:t>
            </a:r>
            <a:endParaRPr lang="en-U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b="1" dirty="0">
                <a:cs typeface="Times New Roman" panose="02020603050405020304" pitchFamily="18" charset="0"/>
              </a:rPr>
              <a:t>W</a:t>
            </a:r>
            <a:r>
              <a:rPr lang="en" b="1" dirty="0" smtClean="0">
                <a:cs typeface="Times New Roman" panose="02020603050405020304" pitchFamily="18" charset="0"/>
              </a:rPr>
              <a:t>omen</a:t>
            </a:r>
            <a:r>
              <a:rPr lang="en" dirty="0" smtClean="0">
                <a:cs typeface="Times New Roman" panose="02020603050405020304" pitchFamily="18" charset="0"/>
              </a:rPr>
              <a:t>                                             </a:t>
            </a:r>
            <a:r>
              <a:rPr lang="sr-Latn-RS" dirty="0" smtClean="0">
                <a:cs typeface="Times New Roman" panose="02020603050405020304" pitchFamily="18" charset="0"/>
              </a:rPr>
              <a:t> </a:t>
            </a:r>
            <a:r>
              <a:rPr lang="en" dirty="0" smtClean="0">
                <a:cs typeface="Times New Roman" panose="02020603050405020304" pitchFamily="18" charset="0"/>
              </a:rPr>
              <a:t>Number year - 10</a:t>
            </a:r>
          </a:p>
          <a:p>
            <a:pPr eaLnBrk="1" hangingPunct="1"/>
            <a:r>
              <a:rPr lang="sr-Latn-RS" b="1" dirty="0">
                <a:cs typeface="Times New Roman" panose="02020603050405020304" pitchFamily="18" charset="0"/>
              </a:rPr>
              <a:t>L</a:t>
            </a:r>
            <a:r>
              <a:rPr lang="en" b="1" dirty="0" smtClean="0">
                <a:cs typeface="Times New Roman" panose="02020603050405020304" pitchFamily="18" charset="0"/>
              </a:rPr>
              <a:t>iving in </a:t>
            </a:r>
            <a:r>
              <a:rPr lang="sr-Latn-RS" b="1" dirty="0" smtClean="0">
                <a:cs typeface="Times New Roman" panose="02020603050405020304" pitchFamily="18" charset="0"/>
              </a:rPr>
              <a:t>a nursery home</a:t>
            </a:r>
            <a:r>
              <a:rPr lang="en" dirty="0" smtClean="0">
                <a:cs typeface="Times New Roman" panose="02020603050405020304" pitchFamily="18" charset="0"/>
              </a:rPr>
              <a:t>     </a:t>
            </a:r>
            <a:r>
              <a:rPr lang="sr-Latn-RS" dirty="0" smtClean="0">
                <a:cs typeface="Times New Roman" panose="02020603050405020304" pitchFamily="18" charset="0"/>
              </a:rPr>
              <a:t>     </a:t>
            </a:r>
            <a:r>
              <a:rPr lang="en" dirty="0" smtClean="0">
                <a:cs typeface="Times New Roman" panose="02020603050405020304" pitchFamily="18" charset="0"/>
              </a:rPr>
              <a:t>Number year + 10</a:t>
            </a:r>
          </a:p>
          <a:p>
            <a:pPr eaLnBrk="1" hangingPunct="1"/>
            <a:endParaRPr lang="en-US" dirty="0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15925"/>
            <a:ext cx="9424988" cy="779463"/>
          </a:xfrm>
          <a:solidFill>
            <a:schemeClr val="bg1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400" dirty="0" smtClean="0">
                <a:solidFill>
                  <a:schemeClr val="accent1"/>
                </a:solidFill>
              </a:rPr>
              <a:t>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Associated diseases</a:t>
            </a:r>
            <a:endParaRPr lang="en-US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715963" y="1884363"/>
            <a:ext cx="8905875" cy="3565525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Malignancy</a:t>
            </a:r>
            <a:r>
              <a:rPr lang="en" dirty="0" smtClean="0">
                <a:cs typeface="Times New Roman" panose="02020603050405020304" pitchFamily="18" charset="0"/>
              </a:rPr>
              <a:t>                             </a:t>
            </a:r>
            <a:r>
              <a:rPr lang="sr-Latn-RS" dirty="0" smtClean="0">
                <a:cs typeface="Times New Roman" panose="02020603050405020304" pitchFamily="18" charset="0"/>
              </a:rPr>
              <a:t>                  </a:t>
            </a:r>
            <a:r>
              <a:rPr lang="en" dirty="0" smtClean="0">
                <a:cs typeface="Times New Roman" panose="02020603050405020304" pitchFamily="18" charset="0"/>
              </a:rPr>
              <a:t> + 30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Liver diseases</a:t>
            </a:r>
            <a:r>
              <a:rPr lang="en" dirty="0" smtClean="0">
                <a:cs typeface="Times New Roman" panose="02020603050405020304" pitchFamily="18" charset="0"/>
              </a:rPr>
              <a:t>                                           + 20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Heart failure</a:t>
            </a:r>
            <a:r>
              <a:rPr lang="en" dirty="0" smtClean="0">
                <a:cs typeface="Times New Roman" panose="02020603050405020304" pitchFamily="18" charset="0"/>
              </a:rPr>
              <a:t>                 </a:t>
            </a:r>
            <a:r>
              <a:rPr lang="sr-Latn-RS" dirty="0" smtClean="0">
                <a:cs typeface="Times New Roman" panose="02020603050405020304" pitchFamily="18" charset="0"/>
              </a:rPr>
              <a:t>                             </a:t>
            </a:r>
            <a:r>
              <a:rPr lang="en" dirty="0" smtClean="0">
                <a:cs typeface="Times New Roman" panose="02020603050405020304" pitchFamily="18" charset="0"/>
              </a:rPr>
              <a:t>+ 10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Cerebrovascular diseases</a:t>
            </a:r>
            <a:r>
              <a:rPr lang="en" dirty="0" smtClean="0">
                <a:cs typeface="Times New Roman" panose="02020603050405020304" pitchFamily="18" charset="0"/>
              </a:rPr>
              <a:t>   </a:t>
            </a:r>
            <a:r>
              <a:rPr lang="sr-Latn-RS" dirty="0" smtClean="0">
                <a:cs typeface="Times New Roman" panose="02020603050405020304" pitchFamily="18" charset="0"/>
              </a:rPr>
              <a:t>                 </a:t>
            </a:r>
            <a:r>
              <a:rPr lang="en" dirty="0" smtClean="0">
                <a:cs typeface="Times New Roman" panose="02020603050405020304" pitchFamily="18" charset="0"/>
              </a:rPr>
              <a:t>+ 10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Renal diseases</a:t>
            </a:r>
            <a:r>
              <a:rPr lang="en" dirty="0" smtClean="0">
                <a:cs typeface="Times New Roman" panose="02020603050405020304" pitchFamily="18" charset="0"/>
              </a:rPr>
              <a:t>                               </a:t>
            </a:r>
            <a:r>
              <a:rPr lang="sr-Latn-RS" dirty="0" smtClean="0">
                <a:cs typeface="Times New Roman" panose="02020603050405020304" pitchFamily="18" charset="0"/>
              </a:rPr>
              <a:t>           </a:t>
            </a:r>
            <a:r>
              <a:rPr lang="en" dirty="0" smtClean="0">
                <a:cs typeface="Times New Roman" panose="02020603050405020304" pitchFamily="18" charset="0"/>
              </a:rPr>
              <a:t>+ 10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2275"/>
            <a:ext cx="9404350" cy="823913"/>
          </a:xfrm>
          <a:solidFill>
            <a:schemeClr val="bg1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400" dirty="0" smtClean="0">
                <a:solidFill>
                  <a:schemeClr val="accent1"/>
                </a:solidFill>
              </a:rPr>
              <a:t>  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Clinical finding</a:t>
            </a:r>
            <a:endParaRPr lang="en-US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652463" y="2008188"/>
            <a:ext cx="8959850" cy="3540125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Altered mental status          </a:t>
            </a:r>
            <a:r>
              <a:rPr lang="sr-Latn-RS" b="1" dirty="0" smtClean="0">
                <a:cs typeface="Times New Roman" panose="02020603050405020304" pitchFamily="18" charset="0"/>
              </a:rPr>
              <a:t>                             </a:t>
            </a:r>
            <a:r>
              <a:rPr lang="en" dirty="0" smtClean="0">
                <a:cs typeface="Times New Roman" panose="02020603050405020304" pitchFamily="18" charset="0"/>
              </a:rPr>
              <a:t>+20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Number of respirations &gt; 30/min.</a:t>
            </a:r>
            <a:r>
              <a:rPr lang="en" dirty="0" smtClean="0">
                <a:cs typeface="Times New Roman" panose="02020603050405020304" pitchFamily="18" charset="0"/>
              </a:rPr>
              <a:t>                +20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Systolic pressure &lt; 90mmHg </a:t>
            </a:r>
            <a:r>
              <a:rPr lang="sr-Latn-RS" b="1" dirty="0" smtClean="0">
                <a:cs typeface="Times New Roman" panose="02020603050405020304" pitchFamily="18" charset="0"/>
              </a:rPr>
              <a:t>                        </a:t>
            </a:r>
            <a:r>
              <a:rPr lang="en" dirty="0" smtClean="0">
                <a:cs typeface="Times New Roman" panose="02020603050405020304" pitchFamily="18" charset="0"/>
              </a:rPr>
              <a:t>+20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Temperature &lt; 35 </a:t>
            </a:r>
            <a:r>
              <a:rPr lang="en" b="1" baseline="30000" dirty="0" smtClean="0">
                <a:cs typeface="Times New Roman" panose="02020603050405020304" pitchFamily="18" charset="0"/>
              </a:rPr>
              <a:t>0</a:t>
            </a:r>
            <a:r>
              <a:rPr lang="en" b="1" dirty="0" smtClean="0">
                <a:cs typeface="Times New Roman" panose="02020603050405020304" pitchFamily="18" charset="0"/>
              </a:rPr>
              <a:t> C &gt; 40 </a:t>
            </a:r>
            <a:r>
              <a:rPr lang="en" b="1" baseline="30000" dirty="0" smtClean="0">
                <a:cs typeface="Times New Roman" panose="02020603050405020304" pitchFamily="18" charset="0"/>
              </a:rPr>
              <a:t>0 </a:t>
            </a:r>
            <a:r>
              <a:rPr lang="en" b="1" dirty="0" smtClean="0">
                <a:cs typeface="Times New Roman" panose="02020603050405020304" pitchFamily="18" charset="0"/>
              </a:rPr>
              <a:t>C                   </a:t>
            </a:r>
            <a:r>
              <a:rPr lang="sr-Latn-RS" b="1" dirty="0" smtClean="0">
                <a:cs typeface="Times New Roman" panose="02020603050405020304" pitchFamily="18" charset="0"/>
              </a:rPr>
              <a:t>       </a:t>
            </a:r>
            <a:r>
              <a:rPr lang="en" dirty="0" smtClean="0">
                <a:cs typeface="Times New Roman" panose="02020603050405020304" pitchFamily="18" charset="0"/>
              </a:rPr>
              <a:t>+15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Heart rate &gt;125/min                                </a:t>
            </a:r>
            <a:r>
              <a:rPr lang="sr-Latn-RS" b="1" dirty="0" smtClean="0">
                <a:cs typeface="Times New Roman" panose="02020603050405020304" pitchFamily="18" charset="0"/>
              </a:rPr>
              <a:t>           </a:t>
            </a:r>
            <a:r>
              <a:rPr lang="en" dirty="0" smtClean="0">
                <a:cs typeface="Times New Roman" panose="02020603050405020304" pitchFamily="18" charset="0"/>
              </a:rPr>
              <a:t>+10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36563" y="425450"/>
            <a:ext cx="9404350" cy="98742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RS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Mini</a:t>
            </a:r>
            <a:r>
              <a:rPr lang="en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 </a:t>
            </a:r>
            <a:r>
              <a:rPr lang="sr-Latn-RS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M</a:t>
            </a:r>
            <a:r>
              <a:rPr lang="en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ental </a:t>
            </a:r>
            <a:r>
              <a:rPr lang="sr-Latn-RS" sz="4000" dirty="0">
                <a:solidFill>
                  <a:srgbClr val="FFC000"/>
                </a:solidFill>
                <a:effectLst/>
                <a:cs typeface="Times New Roman" pitchFamily="18" charset="0"/>
              </a:rPr>
              <a:t>T</a:t>
            </a:r>
            <a:r>
              <a:rPr lang="en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est</a:t>
            </a:r>
            <a:r>
              <a:rPr lang="sr-Latn-RS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 (MMT)</a:t>
            </a:r>
            <a:r>
              <a:rPr lang="en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 score </a:t>
            </a:r>
            <a:r>
              <a:rPr lang="sr-Latn-RS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/>
            </a:r>
            <a:br>
              <a:rPr lang="sr-Latn-RS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</a:br>
            <a:r>
              <a:rPr lang="sr-Latn-RS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f</a:t>
            </a:r>
            <a:r>
              <a:rPr lang="en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or acute confusion  </a:t>
            </a:r>
            <a:r>
              <a:rPr lang="en" sz="4000" dirty="0" smtClean="0">
                <a:solidFill>
                  <a:srgbClr val="FFC000"/>
                </a:solidFill>
                <a:effectLst/>
                <a:cs typeface="Times New Roman" pitchFamily="18" charset="0"/>
                <a:sym typeface="Symbol" pitchFamily="18" charset="2"/>
              </a:rPr>
              <a:t> </a:t>
            </a:r>
            <a:r>
              <a:rPr lang="en" sz="4000" dirty="0" smtClean="0">
                <a:solidFill>
                  <a:srgbClr val="FFC000"/>
                </a:solidFill>
                <a:effectLst/>
                <a:cs typeface="Times New Roman" pitchFamily="18" charset="0"/>
              </a:rPr>
              <a:t>8</a:t>
            </a:r>
          </a:p>
        </p:txBody>
      </p:sp>
      <p:graphicFrame>
        <p:nvGraphicFramePr>
          <p:cNvPr id="69635" name="Object 4"/>
          <p:cNvGraphicFramePr>
            <a:graphicFrameLocks noGrp="1" noChangeAspect="1"/>
          </p:cNvGraphicFramePr>
          <p:nvPr>
            <p:ph type="clipArt" sz="half" idx="1"/>
          </p:nvPr>
        </p:nvGraphicFramePr>
        <p:xfrm>
          <a:off x="1289050" y="1636713"/>
          <a:ext cx="3090863" cy="440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9" name="Clip" r:id="rId4" imgW="3848100" imgH="5478463" progId="MS_ClipArt_Gallery.2">
                  <p:embed/>
                </p:oleObj>
              </mc:Choice>
              <mc:Fallback>
                <p:oleObj name="Clip" r:id="rId4" imgW="3848100" imgH="5478463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9050" y="1636713"/>
                        <a:ext cx="3090863" cy="440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6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043488" y="1682297"/>
            <a:ext cx="4797425" cy="4578350"/>
          </a:xfrm>
          <a:solidFill>
            <a:schemeClr val="bg1"/>
          </a:solidFill>
        </p:spPr>
        <p:txBody>
          <a:bodyPr/>
          <a:lstStyle/>
          <a:p>
            <a:pPr eaLnBrk="1" hangingPunct="1"/>
            <a:endParaRPr lang="sr-Latn-RS" sz="20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000" dirty="0" smtClean="0">
                <a:cs typeface="Times New Roman" panose="02020603050405020304" pitchFamily="18" charset="0"/>
              </a:rPr>
              <a:t>How </a:t>
            </a:r>
            <a:r>
              <a:rPr lang="sr-Latn-RS" sz="2000" dirty="0" smtClean="0">
                <a:cs typeface="Times New Roman" panose="02020603050405020304" pitchFamily="18" charset="0"/>
              </a:rPr>
              <a:t>old are you</a:t>
            </a:r>
            <a:r>
              <a:rPr lang="en" sz="2000" dirty="0" smtClean="0">
                <a:cs typeface="Times New Roman" panose="02020603050405020304" pitchFamily="18" charset="0"/>
              </a:rPr>
              <a:t>?</a:t>
            </a:r>
          </a:p>
          <a:p>
            <a:pPr eaLnBrk="1" hangingPunct="1"/>
            <a:r>
              <a:rPr lang="en" sz="2000" dirty="0" smtClean="0">
                <a:cs typeface="Times New Roman" panose="02020603050405020304" pitchFamily="18" charset="0"/>
              </a:rPr>
              <a:t>Wh</a:t>
            </a:r>
            <a:r>
              <a:rPr lang="sr-Latn-RS" sz="2000" dirty="0" smtClean="0">
                <a:cs typeface="Times New Roman" panose="02020603050405020304" pitchFamily="18" charset="0"/>
              </a:rPr>
              <a:t>ich is the date of your birth</a:t>
            </a:r>
            <a:r>
              <a:rPr lang="en" sz="2000" dirty="0" smtClean="0">
                <a:cs typeface="Times New Roman" panose="02020603050405020304" pitchFamily="18" charset="0"/>
              </a:rPr>
              <a:t>?</a:t>
            </a:r>
          </a:p>
          <a:p>
            <a:pPr eaLnBrk="1" hangingPunct="1"/>
            <a:r>
              <a:rPr lang="sr-Latn-RS" sz="2000" dirty="0" smtClean="0">
                <a:cs typeface="Times New Roman" panose="02020603050405020304" pitchFamily="18" charset="0"/>
              </a:rPr>
              <a:t>What time is it</a:t>
            </a:r>
            <a:r>
              <a:rPr lang="en" sz="2000" dirty="0" smtClean="0">
                <a:cs typeface="Times New Roman" panose="02020603050405020304" pitchFamily="18" charset="0"/>
              </a:rPr>
              <a:t>?</a:t>
            </a:r>
          </a:p>
          <a:p>
            <a:pPr eaLnBrk="1" hangingPunct="1"/>
            <a:r>
              <a:rPr lang="en" sz="2000" dirty="0" smtClean="0">
                <a:cs typeface="Times New Roman" panose="02020603050405020304" pitchFamily="18" charset="0"/>
              </a:rPr>
              <a:t>Which </a:t>
            </a:r>
            <a:r>
              <a:rPr lang="sr-Latn-RS" sz="2000" dirty="0" smtClean="0">
                <a:cs typeface="Times New Roman" panose="02020603050405020304" pitchFamily="18" charset="0"/>
              </a:rPr>
              <a:t>year is this</a:t>
            </a:r>
            <a:r>
              <a:rPr lang="en" sz="2000" dirty="0" smtClean="0">
                <a:cs typeface="Times New Roman" panose="02020603050405020304" pitchFamily="18" charset="0"/>
              </a:rPr>
              <a:t>?</a:t>
            </a:r>
          </a:p>
          <a:p>
            <a:pPr eaLnBrk="1" hangingPunct="1"/>
            <a:r>
              <a:rPr lang="sr-Latn-RS" sz="2000" dirty="0" smtClean="0">
                <a:cs typeface="Times New Roman" panose="02020603050405020304" pitchFamily="18" charset="0"/>
              </a:rPr>
              <a:t>Do </a:t>
            </a:r>
            <a:r>
              <a:rPr lang="en" sz="2000" dirty="0" smtClean="0">
                <a:cs typeface="Times New Roman" panose="02020603050405020304" pitchFamily="18" charset="0"/>
              </a:rPr>
              <a:t>you know </a:t>
            </a:r>
            <a:r>
              <a:rPr lang="sr-Latn-RS" sz="2000" dirty="0" smtClean="0">
                <a:cs typeface="Times New Roman" panose="02020603050405020304" pitchFamily="18" charset="0"/>
              </a:rPr>
              <a:t>the n</a:t>
            </a:r>
            <a:r>
              <a:rPr lang="en" sz="2000" dirty="0" smtClean="0">
                <a:cs typeface="Times New Roman" panose="02020603050405020304" pitchFamily="18" charset="0"/>
              </a:rPr>
              <a:t>ame </a:t>
            </a:r>
            <a:r>
              <a:rPr lang="sr-Latn-RS" sz="2000" dirty="0" smtClean="0">
                <a:cs typeface="Times New Roman" panose="02020603050405020304" pitchFamily="18" charset="0"/>
              </a:rPr>
              <a:t>of </a:t>
            </a:r>
            <a:r>
              <a:rPr lang="en" sz="2000" dirty="0" smtClean="0">
                <a:cs typeface="Times New Roman" panose="02020603050405020304" pitchFamily="18" charset="0"/>
              </a:rPr>
              <a:t>th</a:t>
            </a:r>
            <a:r>
              <a:rPr lang="sr-Latn-RS" sz="2000" dirty="0" smtClean="0">
                <a:cs typeface="Times New Roman" panose="02020603050405020304" pitchFamily="18" charset="0"/>
              </a:rPr>
              <a:t>is</a:t>
            </a:r>
            <a:r>
              <a:rPr lang="en" sz="2000" dirty="0" smtClean="0">
                <a:cs typeface="Times New Roman" panose="02020603050405020304" pitchFamily="18" charset="0"/>
              </a:rPr>
              <a:t> hospital?</a:t>
            </a:r>
          </a:p>
          <a:p>
            <a:pPr eaLnBrk="1" hangingPunct="1"/>
            <a:r>
              <a:rPr lang="sr-Latn-RS" sz="2000" dirty="0" smtClean="0">
                <a:cs typeface="Times New Roman" panose="02020603050405020304" pitchFamily="18" charset="0"/>
              </a:rPr>
              <a:t>Do </a:t>
            </a:r>
            <a:r>
              <a:rPr lang="en" sz="2000" dirty="0" smtClean="0">
                <a:cs typeface="Times New Roman" panose="02020603050405020304" pitchFamily="18" charset="0"/>
              </a:rPr>
              <a:t>you know who we are?</a:t>
            </a:r>
          </a:p>
          <a:p>
            <a:pPr eaLnBrk="1" hangingPunct="1"/>
            <a:r>
              <a:rPr lang="en" sz="2000" dirty="0" smtClean="0">
                <a:cs typeface="Times New Roman" panose="02020603050405020304" pitchFamily="18" charset="0"/>
              </a:rPr>
              <a:t>Which is your home address?</a:t>
            </a:r>
          </a:p>
          <a:p>
            <a:pPr eaLnBrk="1" hangingPunct="1"/>
            <a:r>
              <a:rPr lang="sr-Latn-RS" sz="2000" dirty="0" smtClean="0">
                <a:cs typeface="Times New Roman" panose="02020603050405020304" pitchFamily="18" charset="0"/>
              </a:rPr>
              <a:t>Do </a:t>
            </a:r>
            <a:r>
              <a:rPr lang="en" sz="2000" dirty="0" smtClean="0">
                <a:cs typeface="Times New Roman" panose="02020603050405020304" pitchFamily="18" charset="0"/>
              </a:rPr>
              <a:t>you know when was </a:t>
            </a:r>
            <a:r>
              <a:rPr lang="sr-Latn-RS" sz="2000" dirty="0" smtClean="0">
                <a:cs typeface="Times New Roman" panose="02020603050405020304" pitchFamily="18" charset="0"/>
              </a:rPr>
              <a:t>the WW1</a:t>
            </a:r>
            <a:r>
              <a:rPr lang="en" sz="2000" dirty="0" smtClean="0">
                <a:cs typeface="Times New Roman" panose="02020603050405020304" pitchFamily="18" charset="0"/>
              </a:rPr>
              <a:t>?</a:t>
            </a:r>
          </a:p>
          <a:p>
            <a:pPr eaLnBrk="1" hangingPunct="1"/>
            <a:r>
              <a:rPr lang="sr-Latn-RS" sz="2000" dirty="0" smtClean="0">
                <a:cs typeface="Times New Roman" panose="02020603050405020304" pitchFamily="18" charset="0"/>
              </a:rPr>
              <a:t>Do </a:t>
            </a:r>
            <a:r>
              <a:rPr lang="en" sz="2000" dirty="0" smtClean="0">
                <a:cs typeface="Times New Roman" panose="02020603050405020304" pitchFamily="18" charset="0"/>
              </a:rPr>
              <a:t>you know </a:t>
            </a:r>
            <a:r>
              <a:rPr lang="sr-Latn-RS" sz="2000" dirty="0" smtClean="0">
                <a:cs typeface="Times New Roman" panose="02020603050405020304" pitchFamily="18" charset="0"/>
              </a:rPr>
              <a:t>the n</a:t>
            </a:r>
            <a:r>
              <a:rPr lang="en" sz="2000" dirty="0" smtClean="0">
                <a:cs typeface="Times New Roman" panose="02020603050405020304" pitchFamily="18" charset="0"/>
              </a:rPr>
              <a:t>ame </a:t>
            </a:r>
            <a:r>
              <a:rPr lang="sr-Latn-RS" sz="2000" dirty="0" smtClean="0">
                <a:cs typeface="Times New Roman" panose="02020603050405020304" pitchFamily="18" charset="0"/>
              </a:rPr>
              <a:t>of </a:t>
            </a:r>
            <a:r>
              <a:rPr lang="en" sz="2000" dirty="0" smtClean="0">
                <a:cs typeface="Times New Roman" panose="02020603050405020304" pitchFamily="18" charset="0"/>
              </a:rPr>
              <a:t>our</a:t>
            </a:r>
            <a:r>
              <a:rPr lang="sr-Latn-RS" sz="2000" dirty="0" smtClean="0">
                <a:cs typeface="Times New Roman" panose="02020603050405020304" pitchFamily="18" charset="0"/>
              </a:rPr>
              <a:t> </a:t>
            </a:r>
            <a:r>
              <a:rPr lang="en" sz="2000" dirty="0" smtClean="0">
                <a:cs typeface="Times New Roman" panose="02020603050405020304" pitchFamily="18" charset="0"/>
              </a:rPr>
              <a:t>king?</a:t>
            </a:r>
          </a:p>
          <a:p>
            <a:pPr eaLnBrk="1" hangingPunct="1"/>
            <a:r>
              <a:rPr lang="en" sz="2000" dirty="0" smtClean="0">
                <a:cs typeface="Times New Roman" panose="02020603050405020304" pitchFamily="18" charset="0"/>
              </a:rPr>
              <a:t>Count </a:t>
            </a:r>
            <a:r>
              <a:rPr lang="en" sz="2000" dirty="0" smtClean="0">
                <a:cs typeface="Times New Roman" panose="02020603050405020304" pitchFamily="18" charset="0"/>
              </a:rPr>
              <a:t>backward</a:t>
            </a:r>
            <a:r>
              <a:rPr lang="sr-Latn-RS" sz="2000" dirty="0" smtClean="0">
                <a:cs typeface="Times New Roman" panose="02020603050405020304" pitchFamily="18" charset="0"/>
              </a:rPr>
              <a:t>s</a:t>
            </a:r>
            <a:r>
              <a:rPr lang="en" sz="2000" dirty="0" smtClean="0">
                <a:cs typeface="Times New Roman" panose="02020603050405020304" pitchFamily="18" charset="0"/>
              </a:rPr>
              <a:t>, </a:t>
            </a:r>
            <a:r>
              <a:rPr lang="en" sz="2000" dirty="0" smtClean="0">
                <a:cs typeface="Times New Roman" panose="02020603050405020304" pitchFamily="18" charset="0"/>
              </a:rPr>
              <a:t>from 20 to 1.</a:t>
            </a:r>
          </a:p>
        </p:txBody>
      </p:sp>
      <p:pic>
        <p:nvPicPr>
          <p:cNvPr id="69637" name="Picture 5" descr="180px-BloodPressure2">
            <a:hlinkClick r:id="rId6" tooltip="A patient having his blood pressure taken by a doctor.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1706563"/>
            <a:ext cx="4170363" cy="433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22275"/>
            <a:ext cx="9393237" cy="866775"/>
          </a:xfrm>
          <a:solidFill>
            <a:schemeClr val="bg1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000" dirty="0" smtClean="0">
                <a:solidFill>
                  <a:schemeClr val="accent1"/>
                </a:solidFill>
              </a:rPr>
              <a:t>    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Laboratory analys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e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s</a:t>
            </a:r>
            <a:endParaRPr lang="en-US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1044575" y="1582738"/>
            <a:ext cx="8470900" cy="4513262"/>
          </a:xfrm>
        </p:spPr>
        <p:txBody>
          <a:bodyPr/>
          <a:lstStyle/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pH &lt; 7.35                  </a:t>
            </a:r>
            <a:r>
              <a:rPr lang="sr-Latn-RS" b="1" dirty="0" smtClean="0">
                <a:cs typeface="Times New Roman" panose="02020603050405020304" pitchFamily="18" charset="0"/>
              </a:rPr>
              <a:t>                        </a:t>
            </a:r>
            <a:r>
              <a:rPr lang="en" b="1" dirty="0" smtClean="0">
                <a:cs typeface="Times New Roman" panose="02020603050405020304" pitchFamily="18" charset="0"/>
              </a:rPr>
              <a:t>  </a:t>
            </a:r>
            <a:r>
              <a:rPr lang="en" dirty="0" smtClean="0">
                <a:cs typeface="Times New Roman" panose="02020603050405020304" pitchFamily="18" charset="0"/>
              </a:rPr>
              <a:t>+30</a:t>
            </a:r>
          </a:p>
          <a:p>
            <a:pPr eaLnBrk="1" hangingPunct="1"/>
            <a:r>
              <a:rPr lang="sr-Latn-RS" b="1" dirty="0">
                <a:cs typeface="Times New Roman" panose="02020603050405020304" pitchFamily="18" charset="0"/>
              </a:rPr>
              <a:t>u</a:t>
            </a:r>
            <a:r>
              <a:rPr lang="en" b="1" dirty="0" smtClean="0">
                <a:cs typeface="Times New Roman" panose="02020603050405020304" pitchFamily="18" charset="0"/>
              </a:rPr>
              <a:t>rea &gt; 11mmol/l                     </a:t>
            </a:r>
            <a:r>
              <a:rPr lang="sr-Latn-RS" b="1" dirty="0" smtClean="0">
                <a:cs typeface="Times New Roman" panose="02020603050405020304" pitchFamily="18" charset="0"/>
              </a:rPr>
              <a:t>         </a:t>
            </a:r>
            <a:r>
              <a:rPr lang="en" dirty="0" smtClean="0">
                <a:cs typeface="Times New Roman" panose="02020603050405020304" pitchFamily="18" charset="0"/>
              </a:rPr>
              <a:t>+20</a:t>
            </a:r>
          </a:p>
          <a:p>
            <a:pPr eaLnBrk="1" hangingPunct="1"/>
            <a:r>
              <a:rPr lang="sr-Latn-RS" b="1" dirty="0" smtClean="0">
                <a:cs typeface="Times New Roman" panose="02020603050405020304" pitchFamily="18" charset="0"/>
              </a:rPr>
              <a:t>Sodium</a:t>
            </a:r>
            <a:r>
              <a:rPr lang="en" b="1" dirty="0" smtClean="0">
                <a:cs typeface="Times New Roman" panose="02020603050405020304" pitchFamily="18" charset="0"/>
              </a:rPr>
              <a:t> &lt; 130mEq/l                       </a:t>
            </a:r>
            <a:r>
              <a:rPr lang="sr-Latn-RS" b="1" dirty="0" smtClean="0">
                <a:cs typeface="Times New Roman" panose="02020603050405020304" pitchFamily="18" charset="0"/>
              </a:rPr>
              <a:t> </a:t>
            </a:r>
            <a:r>
              <a:rPr lang="en" dirty="0" smtClean="0">
                <a:cs typeface="Times New Roman" panose="02020603050405020304" pitchFamily="18" charset="0"/>
              </a:rPr>
              <a:t>+20</a:t>
            </a:r>
          </a:p>
          <a:p>
            <a:pPr eaLnBrk="1" hangingPunct="1"/>
            <a:r>
              <a:rPr lang="sr-Latn-RS" b="1" dirty="0" smtClean="0">
                <a:cs typeface="Times New Roman" panose="02020603050405020304" pitchFamily="18" charset="0"/>
              </a:rPr>
              <a:t>Gl</a:t>
            </a:r>
            <a:r>
              <a:rPr lang="en" b="1" dirty="0" smtClean="0">
                <a:cs typeface="Times New Roman" panose="02020603050405020304" pitchFamily="18" charset="0"/>
              </a:rPr>
              <a:t>ucose &gt; 14mmol/l                </a:t>
            </a:r>
            <a:r>
              <a:rPr lang="sr-Latn-RS" b="1" dirty="0" smtClean="0">
                <a:cs typeface="Times New Roman" panose="02020603050405020304" pitchFamily="18" charset="0"/>
              </a:rPr>
              <a:t>       </a:t>
            </a:r>
            <a:r>
              <a:rPr lang="en" dirty="0" smtClean="0">
                <a:cs typeface="Times New Roman" panose="02020603050405020304" pitchFamily="18" charset="0"/>
              </a:rPr>
              <a:t>+10</a:t>
            </a:r>
          </a:p>
          <a:p>
            <a:pPr eaLnBrk="1" hangingPunct="1"/>
            <a:r>
              <a:rPr lang="sr-Latn-RS" b="1" dirty="0">
                <a:cs typeface="Times New Roman" panose="02020603050405020304" pitchFamily="18" charset="0"/>
              </a:rPr>
              <a:t>H</a:t>
            </a:r>
            <a:r>
              <a:rPr lang="en" b="1" dirty="0" smtClean="0">
                <a:cs typeface="Times New Roman" panose="02020603050405020304" pitchFamily="18" charset="0"/>
              </a:rPr>
              <a:t>ematocrit &lt; 30%                  </a:t>
            </a:r>
            <a:r>
              <a:rPr lang="sr-Latn-RS" b="1" dirty="0" smtClean="0">
                <a:cs typeface="Times New Roman" panose="02020603050405020304" pitchFamily="18" charset="0"/>
              </a:rPr>
              <a:t>        </a:t>
            </a:r>
            <a:r>
              <a:rPr lang="en" dirty="0" smtClean="0">
                <a:cs typeface="Times New Roman" panose="02020603050405020304" pitchFamily="18" charset="0"/>
              </a:rPr>
              <a:t>+10</a:t>
            </a:r>
          </a:p>
          <a:p>
            <a:pPr eaLnBrk="1" hangingPunct="1"/>
            <a:r>
              <a:rPr lang="en" b="1" dirty="0" smtClean="0">
                <a:cs typeface="Times New Roman" panose="02020603050405020304" pitchFamily="18" charset="0"/>
              </a:rPr>
              <a:t>S</a:t>
            </a:r>
            <a:r>
              <a:rPr lang="sr-Latn-RS" b="1" dirty="0" smtClean="0">
                <a:cs typeface="Times New Roman" panose="02020603050405020304" pitchFamily="18" charset="0"/>
              </a:rPr>
              <a:t>at</a:t>
            </a:r>
            <a:r>
              <a:rPr lang="en" b="1" dirty="0" smtClean="0">
                <a:cs typeface="Times New Roman" panose="02020603050405020304" pitchFamily="18" charset="0"/>
              </a:rPr>
              <a:t> O2 &lt; 60mmHg             </a:t>
            </a:r>
            <a:r>
              <a:rPr lang="sr-Latn-RS" b="1" dirty="0" smtClean="0">
                <a:cs typeface="Times New Roman" panose="02020603050405020304" pitchFamily="18" charset="0"/>
              </a:rPr>
              <a:t>             </a:t>
            </a:r>
            <a:r>
              <a:rPr lang="en" dirty="0" smtClean="0">
                <a:cs typeface="Times New Roman" panose="02020603050405020304" pitchFamily="18" charset="0"/>
              </a:rPr>
              <a:t>+10</a:t>
            </a:r>
          </a:p>
          <a:p>
            <a:pPr eaLnBrk="1" hangingPunct="1"/>
            <a:r>
              <a:rPr lang="sr-Latn-RS" b="1" dirty="0">
                <a:cs typeface="Times New Roman" panose="02020603050405020304" pitchFamily="18" charset="0"/>
              </a:rPr>
              <a:t>P</a:t>
            </a:r>
            <a:r>
              <a:rPr lang="en" b="1" dirty="0" smtClean="0">
                <a:cs typeface="Times New Roman" panose="02020603050405020304" pitchFamily="18" charset="0"/>
              </a:rPr>
              <a:t>leural effusion      </a:t>
            </a:r>
            <a:r>
              <a:rPr lang="sr-Latn-RS" b="1" dirty="0" smtClean="0">
                <a:cs typeface="Times New Roman" panose="02020603050405020304" pitchFamily="18" charset="0"/>
              </a:rPr>
              <a:t>                        </a:t>
            </a:r>
            <a:r>
              <a:rPr lang="en" b="1" dirty="0" smtClean="0">
                <a:cs typeface="Times New Roman" panose="02020603050405020304" pitchFamily="18" charset="0"/>
              </a:rPr>
              <a:t> </a:t>
            </a:r>
            <a:r>
              <a:rPr lang="en" dirty="0" smtClean="0">
                <a:cs typeface="Times New Roman" panose="02020603050405020304" pitchFamily="18" charset="0"/>
              </a:rPr>
              <a:t>+10</a:t>
            </a:r>
          </a:p>
          <a:p>
            <a:pPr eaLnBrk="1" hangingPunct="1"/>
            <a:endParaRPr lang="en-US" sz="3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346" name="Line 2"/>
          <p:cNvSpPr>
            <a:spLocks noChangeShapeType="1"/>
          </p:cNvSpPr>
          <p:nvPr/>
        </p:nvSpPr>
        <p:spPr bwMode="auto">
          <a:xfrm>
            <a:off x="5880100" y="3046413"/>
            <a:ext cx="20478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1081347" name="Line 3"/>
          <p:cNvSpPr>
            <a:spLocks noChangeShapeType="1"/>
          </p:cNvSpPr>
          <p:nvPr/>
        </p:nvSpPr>
        <p:spPr bwMode="auto">
          <a:xfrm>
            <a:off x="5927725" y="1589088"/>
            <a:ext cx="2730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1081348" name="Line 4"/>
          <p:cNvSpPr>
            <a:spLocks noChangeShapeType="1"/>
          </p:cNvSpPr>
          <p:nvPr/>
        </p:nvSpPr>
        <p:spPr bwMode="auto">
          <a:xfrm>
            <a:off x="5880100" y="5086350"/>
            <a:ext cx="27924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1081349" name="Line 5"/>
          <p:cNvSpPr>
            <a:spLocks noChangeShapeType="1"/>
          </p:cNvSpPr>
          <p:nvPr/>
        </p:nvSpPr>
        <p:spPr bwMode="auto">
          <a:xfrm>
            <a:off x="3124200" y="5734050"/>
            <a:ext cx="0" cy="4460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1081350" name="Line 6"/>
          <p:cNvSpPr>
            <a:spLocks noChangeShapeType="1"/>
          </p:cNvSpPr>
          <p:nvPr/>
        </p:nvSpPr>
        <p:spPr bwMode="auto">
          <a:xfrm>
            <a:off x="3124200" y="3608388"/>
            <a:ext cx="0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1081351" name="Line 7"/>
          <p:cNvSpPr>
            <a:spLocks noChangeShapeType="1"/>
          </p:cNvSpPr>
          <p:nvPr/>
        </p:nvSpPr>
        <p:spPr bwMode="auto">
          <a:xfrm>
            <a:off x="3124200" y="1657350"/>
            <a:ext cx="0" cy="4460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1081352" name="Line 8"/>
          <p:cNvSpPr>
            <a:spLocks noChangeShapeType="1"/>
          </p:cNvSpPr>
          <p:nvPr/>
        </p:nvSpPr>
        <p:spPr bwMode="auto">
          <a:xfrm>
            <a:off x="3124200" y="904875"/>
            <a:ext cx="0" cy="4460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1081353" name="Rectangle 9"/>
          <p:cNvSpPr>
            <a:spLocks noGrp="1" noChangeArrowheads="1"/>
          </p:cNvSpPr>
          <p:nvPr>
            <p:ph type="title"/>
          </p:nvPr>
        </p:nvSpPr>
        <p:spPr>
          <a:xfrm>
            <a:off x="6022975" y="500063"/>
            <a:ext cx="3671888" cy="731837"/>
          </a:xfrm>
          <a:solidFill>
            <a:schemeClr val="bg1"/>
          </a:solidFill>
        </p:spPr>
        <p:txBody>
          <a:bodyPr anchor="t" anchorCtr="1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altLang="en-US" sz="4000" dirty="0" smtClean="0">
                <a:solidFill>
                  <a:schemeClr val="accent1"/>
                </a:solidFill>
              </a:rPr>
              <a:t>Algorithm</a:t>
            </a:r>
            <a:endParaRPr lang="en-US" altLang="en-US" sz="4000" dirty="0" smtClean="0">
              <a:solidFill>
                <a:schemeClr val="accent1"/>
              </a:solidFill>
            </a:endParaRPr>
          </a:p>
        </p:txBody>
      </p:sp>
      <p:sp>
        <p:nvSpPr>
          <p:cNvPr id="1081354" name="AutoShape 10"/>
          <p:cNvSpPr>
            <a:spLocks noChangeArrowheads="1"/>
          </p:cNvSpPr>
          <p:nvPr/>
        </p:nvSpPr>
        <p:spPr bwMode="auto">
          <a:xfrm>
            <a:off x="857250" y="627063"/>
            <a:ext cx="4999038" cy="4841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lIns="128016" tIns="64008" rIns="128016" bIns="64008">
            <a:spAutoFit/>
          </a:bodyPr>
          <a:lstStyle/>
          <a:p>
            <a:pPr algn="ctr" defTabSz="1279525">
              <a:spcBef>
                <a:spcPct val="50000"/>
              </a:spcBef>
              <a:defRPr/>
            </a:pPr>
            <a:r>
              <a:rPr lang="e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Patient with outpatient pneumonia</a:t>
            </a:r>
            <a:endParaRPr lang="en-US" altLang="en-US" sz="20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1081355" name="Text Box 11"/>
          <p:cNvSpPr txBox="1">
            <a:spLocks noChangeArrowheads="1"/>
          </p:cNvSpPr>
          <p:nvPr/>
        </p:nvSpPr>
        <p:spPr bwMode="auto">
          <a:xfrm>
            <a:off x="879475" y="1403350"/>
            <a:ext cx="5021263" cy="3762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lIns="128016" tIns="64008" rIns="128016" bIns="64008">
            <a:spAutoFit/>
          </a:bodyPr>
          <a:lstStyle/>
          <a:p>
            <a:pPr algn="ctr" defTabSz="1279525">
              <a:spcBef>
                <a:spcPct val="50000"/>
              </a:spcBef>
              <a:defRPr/>
            </a:pP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Patient’s age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&gt; 50 years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1081356" name="Text Box 12"/>
          <p:cNvSpPr txBox="1">
            <a:spLocks noChangeArrowheads="1"/>
          </p:cNvSpPr>
          <p:nvPr/>
        </p:nvSpPr>
        <p:spPr bwMode="auto">
          <a:xfrm>
            <a:off x="7654925" y="2463800"/>
            <a:ext cx="2225675" cy="105259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lIns="128016" tIns="64008" rIns="128016" bIns="64008">
            <a:spAutoFit/>
          </a:bodyPr>
          <a:lstStyle/>
          <a:p>
            <a:pPr algn="ctr" defTabSz="1279525">
              <a:spcBef>
                <a:spcPct val="50000"/>
              </a:spcBef>
              <a:defRPr/>
            </a:pPr>
            <a:r>
              <a:rPr lang="e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Classify the patient in </a:t>
            </a:r>
            <a:r>
              <a:rPr lang="sr-Latn-RS" altLang="en-US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risk </a:t>
            </a:r>
            <a:r>
              <a:rPr lang="en" altLang="en-US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group </a:t>
            </a:r>
            <a:r>
              <a:rPr lang="e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II - V </a:t>
            </a:r>
            <a:r>
              <a:rPr lang="sr-Latn-RS" altLang="en-US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acc. </a:t>
            </a:r>
            <a:r>
              <a:rPr lang="sr-Latn-RS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t</a:t>
            </a:r>
            <a:r>
              <a:rPr lang="sr-Latn-RS" altLang="en-US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o PSI score</a:t>
            </a:r>
            <a:endParaRPr lang="en-US" altLang="en-US" sz="20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1081357" name="Text Box 13"/>
          <p:cNvSpPr txBox="1">
            <a:spLocks noChangeArrowheads="1"/>
          </p:cNvSpPr>
          <p:nvPr/>
        </p:nvSpPr>
        <p:spPr bwMode="auto">
          <a:xfrm>
            <a:off x="857250" y="2166938"/>
            <a:ext cx="5080000" cy="16065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lIns="128016" tIns="64008" rIns="128016" bIns="64008">
            <a:spAutoFit/>
          </a:bodyPr>
          <a:lstStyle/>
          <a:p>
            <a:pPr defTabSz="1279525">
              <a:spcBef>
                <a:spcPct val="50000"/>
              </a:spcBef>
              <a:tabLst>
                <a:tab pos="327025" algn="l"/>
              </a:tabLst>
              <a:defRPr/>
            </a:pP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Does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he 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ha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ve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affiliated 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disease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s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?</a:t>
            </a:r>
            <a:endParaRPr lang="en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Neoplastic 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disease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Cardiac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insufficiency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Cerebrovascular 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disease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sr-Latn-RS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K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idney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disease</a:t>
            </a:r>
            <a:endParaRPr lang="sr-Latn-C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L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iver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disease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1081358" name="Text Box 14"/>
          <p:cNvSpPr txBox="1">
            <a:spLocks noChangeArrowheads="1"/>
          </p:cNvSpPr>
          <p:nvPr/>
        </p:nvSpPr>
        <p:spPr bwMode="auto">
          <a:xfrm>
            <a:off x="879475" y="4137025"/>
            <a:ext cx="5122863" cy="160659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lIns="128016" tIns="64008" rIns="128016" bIns="64008">
            <a:spAutoFit/>
          </a:bodyPr>
          <a:lstStyle/>
          <a:p>
            <a:pPr defTabSz="1279525">
              <a:spcBef>
                <a:spcPct val="50000"/>
              </a:spcBef>
              <a:tabLst>
                <a:tab pos="327025" algn="l"/>
              </a:tabLst>
              <a:defRPr/>
            </a:pP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Does the 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patient ha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ve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any of 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the </a:t>
            </a: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following 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abnormalities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?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sr-Latn-RS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Altered</a:t>
            </a:r>
            <a:r>
              <a:rPr lang="en" alt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</a:t>
            </a: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mental status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Pulse ≥ 125/ minute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Respiratory frequency ≥ 30 / minute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Systolic pressure &lt; 90 mmHg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  <a:p>
            <a:pPr defTabSz="1279525">
              <a:tabLst>
                <a:tab pos="327025" algn="l"/>
              </a:tabLst>
              <a:defRPr/>
            </a:pPr>
            <a:r>
              <a:rPr lang="en" altLang="en-US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 Temp &lt; 35° C or ≥ 40° C</a:t>
            </a:r>
            <a:endParaRPr lang="en-US" alt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1081359" name="Text Box 15"/>
          <p:cNvSpPr txBox="1">
            <a:spLocks noChangeArrowheads="1"/>
          </p:cNvSpPr>
          <p:nvPr/>
        </p:nvSpPr>
        <p:spPr bwMode="auto">
          <a:xfrm>
            <a:off x="879475" y="6251575"/>
            <a:ext cx="5100638" cy="4365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lIns="128016" tIns="64008" rIns="128016" bIns="64008">
            <a:spAutoFit/>
          </a:bodyPr>
          <a:lstStyle/>
          <a:p>
            <a:pPr algn="ctr" defTabSz="1279525">
              <a:spcBef>
                <a:spcPct val="50000"/>
              </a:spcBef>
              <a:defRPr/>
            </a:pPr>
            <a:r>
              <a:rPr lang="e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Classify the patient in </a:t>
            </a:r>
            <a:r>
              <a:rPr lang="sr-Latn-RS" altLang="en-US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risk group I</a:t>
            </a:r>
            <a:endParaRPr lang="en-US" altLang="en-US" sz="2000" b="1" dirty="0"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1081366" name="Line 22"/>
          <p:cNvSpPr>
            <a:spLocks noChangeShapeType="1"/>
          </p:cNvSpPr>
          <p:nvPr/>
        </p:nvSpPr>
        <p:spPr bwMode="auto">
          <a:xfrm>
            <a:off x="8643938" y="1598613"/>
            <a:ext cx="0" cy="763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1081367" name="Line 23"/>
          <p:cNvSpPr>
            <a:spLocks noChangeShapeType="1"/>
          </p:cNvSpPr>
          <p:nvPr/>
        </p:nvSpPr>
        <p:spPr bwMode="auto">
          <a:xfrm flipV="1">
            <a:off x="8670925" y="3700463"/>
            <a:ext cx="0" cy="13652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Cyrl-RS"/>
          </a:p>
        </p:txBody>
      </p:sp>
      <p:sp>
        <p:nvSpPr>
          <p:cNvPr id="71698" name="Text Box 25"/>
          <p:cNvSpPr txBox="1">
            <a:spLocks noChangeArrowheads="1"/>
          </p:cNvSpPr>
          <p:nvPr/>
        </p:nvSpPr>
        <p:spPr bwMode="auto">
          <a:xfrm>
            <a:off x="6521450" y="4660900"/>
            <a:ext cx="479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sz="1600" b="1"/>
              <a:t>YES</a:t>
            </a:r>
            <a:endParaRPr lang="en-US" sz="1600" b="1"/>
          </a:p>
        </p:txBody>
      </p:sp>
      <p:sp>
        <p:nvSpPr>
          <p:cNvPr id="71699" name="Text Box 26"/>
          <p:cNvSpPr txBox="1">
            <a:spLocks noChangeArrowheads="1"/>
          </p:cNvSpPr>
          <p:nvPr/>
        </p:nvSpPr>
        <p:spPr bwMode="auto">
          <a:xfrm>
            <a:off x="6523038" y="2576513"/>
            <a:ext cx="479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sz="1600" b="1"/>
              <a:t>YES</a:t>
            </a:r>
            <a:endParaRPr lang="en-US" sz="1600" b="1"/>
          </a:p>
        </p:txBody>
      </p:sp>
      <p:sp>
        <p:nvSpPr>
          <p:cNvPr id="71700" name="Text Box 27"/>
          <p:cNvSpPr txBox="1">
            <a:spLocks noChangeArrowheads="1"/>
          </p:cNvSpPr>
          <p:nvPr/>
        </p:nvSpPr>
        <p:spPr bwMode="auto">
          <a:xfrm>
            <a:off x="6523038" y="1219200"/>
            <a:ext cx="4794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sz="1600" b="1"/>
              <a:t>YES</a:t>
            </a:r>
            <a:endParaRPr lang="en-US" sz="1600" b="1"/>
          </a:p>
        </p:txBody>
      </p:sp>
      <p:sp>
        <p:nvSpPr>
          <p:cNvPr id="71701" name="Text Box 28"/>
          <p:cNvSpPr txBox="1">
            <a:spLocks noChangeArrowheads="1"/>
          </p:cNvSpPr>
          <p:nvPr/>
        </p:nvSpPr>
        <p:spPr bwMode="auto">
          <a:xfrm>
            <a:off x="2981325" y="1787525"/>
            <a:ext cx="9731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" sz="1600" b="1" dirty="0" smtClean="0"/>
              <a:t>NO</a:t>
            </a:r>
            <a:endParaRPr lang="en-US" sz="1600" b="1" dirty="0"/>
          </a:p>
        </p:txBody>
      </p:sp>
      <p:sp>
        <p:nvSpPr>
          <p:cNvPr id="71702" name="Text Box 29"/>
          <p:cNvSpPr txBox="1">
            <a:spLocks noChangeArrowheads="1"/>
          </p:cNvSpPr>
          <p:nvPr/>
        </p:nvSpPr>
        <p:spPr bwMode="auto">
          <a:xfrm>
            <a:off x="2954338" y="3775075"/>
            <a:ext cx="9731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" sz="1600" b="1" dirty="0" smtClean="0"/>
              <a:t>NO</a:t>
            </a:r>
            <a:endParaRPr lang="en-US" sz="1600" b="1" dirty="0"/>
          </a:p>
        </p:txBody>
      </p:sp>
      <p:sp>
        <p:nvSpPr>
          <p:cNvPr id="71703" name="Text Box 30"/>
          <p:cNvSpPr txBox="1">
            <a:spLocks noChangeArrowheads="1"/>
          </p:cNvSpPr>
          <p:nvPr/>
        </p:nvSpPr>
        <p:spPr bwMode="auto">
          <a:xfrm>
            <a:off x="2968625" y="5948363"/>
            <a:ext cx="973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" sz="1400" b="1" dirty="0" smtClean="0"/>
              <a:t>NO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81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081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081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108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1081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1081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500"/>
                                        <p:tgtEl>
                                          <p:spTgt spid="1081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081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108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1081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1081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1081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081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1" dur="500"/>
                                        <p:tgtEl>
                                          <p:spTgt spid="1081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1081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1346" grpId="0" animBg="1"/>
      <p:bldP spid="1081347" grpId="0" animBg="1"/>
      <p:bldP spid="1081348" grpId="0" animBg="1"/>
      <p:bldP spid="1081349" grpId="0" animBg="1"/>
      <p:bldP spid="1081350" grpId="0" animBg="1"/>
      <p:bldP spid="1081351" grpId="0" animBg="1"/>
      <p:bldP spid="1081352" grpId="0" animBg="1"/>
      <p:bldP spid="1081354" grpId="0" animBg="1" autoUpdateAnimBg="0"/>
      <p:bldP spid="1081355" grpId="0" animBg="1" autoUpdateAnimBg="0"/>
      <p:bldP spid="1081356" grpId="0" animBg="1" autoUpdateAnimBg="0"/>
      <p:bldP spid="1081357" grpId="0" animBg="1" autoUpdateAnimBg="0"/>
      <p:bldP spid="1081358" grpId="0" animBg="1" autoUpdateAnimBg="0"/>
      <p:bldP spid="1081359" grpId="0" animBg="1" autoUpdateAnimBg="0"/>
      <p:bldP spid="1081366" grpId="0" animBg="1"/>
      <p:bldP spid="108136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Rectangle 2"/>
          <p:cNvGrpSpPr>
            <a:grpSpLocks noGrp="1" noRot="1"/>
          </p:cNvGrpSpPr>
          <p:nvPr/>
        </p:nvGrpSpPr>
        <p:grpSpPr bwMode="auto">
          <a:xfrm>
            <a:off x="392113" y="1309688"/>
            <a:ext cx="9448800" cy="5119687"/>
            <a:chOff x="144" y="672"/>
            <a:chExt cx="5424" cy="3225"/>
          </a:xfrm>
        </p:grpSpPr>
        <p:sp>
          <p:nvSpPr>
            <p:cNvPr id="71684" name="Rectangle 3"/>
            <p:cNvSpPr>
              <a:spLocks noChangeArrowheads="1"/>
            </p:cNvSpPr>
            <p:nvPr/>
          </p:nvSpPr>
          <p:spPr bwMode="auto">
            <a:xfrm>
              <a:off x="3308" y="3248"/>
              <a:ext cx="2260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dirty="0" err="1" smtClean="0">
                  <a:latin typeface="+mn-lt"/>
                </a:rPr>
                <a:t>Hospitalization</a:t>
              </a:r>
              <a:endParaRPr lang="sr-Latn-CS" sz="2400" dirty="0" smtClean="0">
                <a:latin typeface="+mn-lt"/>
              </a:endParaRPr>
            </a:p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dirty="0" err="1" smtClean="0">
                  <a:latin typeface="+mn-lt"/>
                </a:rPr>
                <a:t>Intense</a:t>
              </a:r>
              <a:r>
                <a:rPr lang="en" sz="2400" dirty="0" smtClean="0">
                  <a:latin typeface="+mn-lt"/>
                </a:rPr>
                <a:t> </a:t>
              </a:r>
              <a:r>
                <a:rPr lang="en" sz="2400" dirty="0" err="1" smtClean="0">
                  <a:latin typeface="+mn-lt"/>
                </a:rPr>
                <a:t>care</a:t>
              </a:r>
              <a:endParaRPr lang="en-US" sz="2400" dirty="0" smtClean="0">
                <a:latin typeface="+mn-lt"/>
              </a:endParaRPr>
            </a:p>
          </p:txBody>
        </p:sp>
        <p:sp>
          <p:nvSpPr>
            <p:cNvPr id="71685" name="Rectangle 4"/>
            <p:cNvSpPr>
              <a:spLocks noChangeArrowheads="1"/>
            </p:cNvSpPr>
            <p:nvPr/>
          </p:nvSpPr>
          <p:spPr bwMode="auto">
            <a:xfrm>
              <a:off x="1952" y="3248"/>
              <a:ext cx="1356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Arial Narrow" panose="020B0606020202030204" pitchFamily="34" charset="0"/>
                </a:rPr>
                <a:t>   </a:t>
              </a:r>
              <a:r>
                <a:rPr lang="en" sz="2400" b="1" dirty="0" smtClean="0">
                  <a:latin typeface="+mn-lt"/>
                </a:rPr>
                <a:t>V</a:t>
              </a:r>
              <a:endParaRPr lang="en-US" sz="2400" b="1" dirty="0" smtClean="0">
                <a:latin typeface="+mn-lt"/>
              </a:endParaRPr>
            </a:p>
          </p:txBody>
        </p:sp>
        <p:sp>
          <p:nvSpPr>
            <p:cNvPr id="71686" name="Rectangle 5"/>
            <p:cNvSpPr>
              <a:spLocks noChangeArrowheads="1"/>
            </p:cNvSpPr>
            <p:nvPr/>
          </p:nvSpPr>
          <p:spPr bwMode="auto">
            <a:xfrm>
              <a:off x="144" y="3248"/>
              <a:ext cx="1808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+mn-lt"/>
                  <a:cs typeface="Arial" panose="020B0604020202020204" pitchFamily="34" charset="0"/>
                </a:rPr>
                <a:t>&gt; 130</a:t>
              </a:r>
              <a:endParaRPr lang="en-US" sz="2400" b="1" dirty="0" smtClean="0"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71687" name="Rectangle 6"/>
            <p:cNvSpPr>
              <a:spLocks noChangeArrowheads="1"/>
            </p:cNvSpPr>
            <p:nvPr/>
          </p:nvSpPr>
          <p:spPr bwMode="auto">
            <a:xfrm>
              <a:off x="3308" y="2599"/>
              <a:ext cx="2260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dirty="0" err="1" smtClean="0">
                  <a:latin typeface="+mn-lt"/>
                </a:rPr>
                <a:t>Hospitalization</a:t>
              </a:r>
              <a:endParaRPr lang="sr-Latn-CS" sz="2400" dirty="0" smtClean="0">
                <a:latin typeface="+mn-lt"/>
              </a:endParaRPr>
            </a:p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sr-Latn-RS" sz="2400" dirty="0" smtClean="0">
                  <a:latin typeface="+mn-lt"/>
                </a:rPr>
                <a:t>General ward</a:t>
              </a:r>
              <a:endParaRPr lang="en-US" sz="2400" dirty="0" smtClean="0">
                <a:latin typeface="+mn-lt"/>
              </a:endParaRPr>
            </a:p>
          </p:txBody>
        </p:sp>
        <p:sp>
          <p:nvSpPr>
            <p:cNvPr id="71688" name="Rectangle 7"/>
            <p:cNvSpPr>
              <a:spLocks noChangeArrowheads="1"/>
            </p:cNvSpPr>
            <p:nvPr/>
          </p:nvSpPr>
          <p:spPr bwMode="auto">
            <a:xfrm>
              <a:off x="1952" y="2599"/>
              <a:ext cx="1356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sr-Latn-RS" sz="2400" b="1" dirty="0" smtClean="0">
                  <a:latin typeface="+mn-lt"/>
                </a:rPr>
                <a:t>   </a:t>
              </a:r>
              <a:r>
                <a:rPr lang="en" sz="2400" b="1" dirty="0" smtClean="0">
                  <a:latin typeface="+mn-lt"/>
                </a:rPr>
                <a:t>IV</a:t>
              </a:r>
              <a:endParaRPr lang="en-US" sz="2400" b="1" dirty="0" smtClean="0">
                <a:latin typeface="+mn-lt"/>
              </a:endParaRPr>
            </a:p>
          </p:txBody>
        </p:sp>
        <p:sp>
          <p:nvSpPr>
            <p:cNvPr id="71689" name="Rectangle 8"/>
            <p:cNvSpPr>
              <a:spLocks noChangeArrowheads="1"/>
            </p:cNvSpPr>
            <p:nvPr/>
          </p:nvSpPr>
          <p:spPr bwMode="auto">
            <a:xfrm>
              <a:off x="144" y="2599"/>
              <a:ext cx="1808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+mn-lt"/>
                </a:rPr>
                <a:t>91-130</a:t>
              </a:r>
              <a:endParaRPr lang="en-US" sz="2400" b="1" dirty="0" smtClean="0">
                <a:latin typeface="+mn-lt"/>
              </a:endParaRPr>
            </a:p>
          </p:txBody>
        </p:sp>
        <p:sp>
          <p:nvSpPr>
            <p:cNvPr id="71690" name="Rectangle 9"/>
            <p:cNvSpPr>
              <a:spLocks noChangeArrowheads="1"/>
            </p:cNvSpPr>
            <p:nvPr/>
          </p:nvSpPr>
          <p:spPr bwMode="auto">
            <a:xfrm>
              <a:off x="3308" y="2123"/>
              <a:ext cx="2260" cy="47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dirty="0" smtClean="0">
                  <a:latin typeface="+mn-lt"/>
                </a:rPr>
                <a:t>24h observation</a:t>
              </a:r>
              <a:endParaRPr lang="sr-Latn-RS" sz="2400" dirty="0" smtClean="0">
                <a:latin typeface="+mn-lt"/>
              </a:endParaRPr>
            </a:p>
          </p:txBody>
        </p:sp>
        <p:sp>
          <p:nvSpPr>
            <p:cNvPr id="71691" name="Rectangle 10"/>
            <p:cNvSpPr>
              <a:spLocks noChangeArrowheads="1"/>
            </p:cNvSpPr>
            <p:nvPr/>
          </p:nvSpPr>
          <p:spPr bwMode="auto">
            <a:xfrm>
              <a:off x="1952" y="2123"/>
              <a:ext cx="1356" cy="47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Arial Narrow" panose="020B0606020202030204" pitchFamily="34" charset="0"/>
                </a:rPr>
                <a:t>   </a:t>
              </a:r>
              <a:r>
                <a:rPr lang="en" sz="2400" b="1" dirty="0" smtClean="0">
                  <a:latin typeface="+mn-lt"/>
                </a:rPr>
                <a:t>III</a:t>
              </a:r>
              <a:endParaRPr lang="en-US" sz="2400" b="1" dirty="0" smtClean="0">
                <a:latin typeface="+mn-lt"/>
              </a:endParaRPr>
            </a:p>
          </p:txBody>
        </p:sp>
        <p:sp>
          <p:nvSpPr>
            <p:cNvPr id="71692" name="Rectangle 11"/>
            <p:cNvSpPr>
              <a:spLocks noChangeArrowheads="1"/>
            </p:cNvSpPr>
            <p:nvPr/>
          </p:nvSpPr>
          <p:spPr bwMode="auto">
            <a:xfrm>
              <a:off x="144" y="2123"/>
              <a:ext cx="1808" cy="47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+mn-lt"/>
                </a:rPr>
                <a:t>71-90</a:t>
              </a:r>
              <a:endParaRPr lang="en-US" sz="2400" b="1" dirty="0" smtClean="0">
                <a:latin typeface="+mn-lt"/>
              </a:endParaRPr>
            </a:p>
          </p:txBody>
        </p:sp>
        <p:sp>
          <p:nvSpPr>
            <p:cNvPr id="71693" name="Rectangle 12"/>
            <p:cNvSpPr>
              <a:spLocks noChangeArrowheads="1"/>
            </p:cNvSpPr>
            <p:nvPr/>
          </p:nvSpPr>
          <p:spPr bwMode="auto">
            <a:xfrm>
              <a:off x="3308" y="1647"/>
              <a:ext cx="2260" cy="47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dirty="0" err="1" smtClean="0">
                  <a:latin typeface="+mn-lt"/>
                </a:rPr>
                <a:t>Home</a:t>
              </a:r>
              <a:r>
                <a:rPr lang="en" sz="2400" dirty="0" smtClean="0">
                  <a:latin typeface="+mn-lt"/>
                </a:rPr>
                <a:t> </a:t>
              </a:r>
              <a:r>
                <a:rPr lang="en" sz="2400" dirty="0" err="1" smtClean="0">
                  <a:latin typeface="+mn-lt"/>
                </a:rPr>
                <a:t>treatment</a:t>
              </a:r>
              <a:endParaRPr lang="en-US" sz="2400" dirty="0" smtClean="0">
                <a:latin typeface="+mn-lt"/>
              </a:endParaRPr>
            </a:p>
          </p:txBody>
        </p:sp>
        <p:sp>
          <p:nvSpPr>
            <p:cNvPr id="71694" name="Rectangle 13"/>
            <p:cNvSpPr>
              <a:spLocks noChangeArrowheads="1"/>
            </p:cNvSpPr>
            <p:nvPr/>
          </p:nvSpPr>
          <p:spPr bwMode="auto">
            <a:xfrm>
              <a:off x="1952" y="1647"/>
              <a:ext cx="1356" cy="47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Arial Narrow" panose="020B0606020202030204" pitchFamily="34" charset="0"/>
                </a:rPr>
                <a:t>   </a:t>
              </a:r>
              <a:r>
                <a:rPr lang="en" sz="2400" b="1" dirty="0" smtClean="0">
                  <a:latin typeface="+mn-lt"/>
                </a:rPr>
                <a:t>II</a:t>
              </a:r>
              <a:endParaRPr lang="en-US" sz="2400" b="1" dirty="0" smtClean="0">
                <a:latin typeface="+mn-lt"/>
              </a:endParaRPr>
            </a:p>
          </p:txBody>
        </p:sp>
        <p:sp>
          <p:nvSpPr>
            <p:cNvPr id="71695" name="Rectangle 14"/>
            <p:cNvSpPr>
              <a:spLocks noChangeArrowheads="1"/>
            </p:cNvSpPr>
            <p:nvPr/>
          </p:nvSpPr>
          <p:spPr bwMode="auto">
            <a:xfrm>
              <a:off x="144" y="1647"/>
              <a:ext cx="1808" cy="47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+mn-lt"/>
                </a:rPr>
                <a:t>≤ 70</a:t>
              </a:r>
              <a:endParaRPr lang="en-US" sz="2400" b="1" dirty="0" smtClean="0">
                <a:latin typeface="+mn-lt"/>
              </a:endParaRPr>
            </a:p>
          </p:txBody>
        </p:sp>
        <p:sp>
          <p:nvSpPr>
            <p:cNvPr id="71696" name="Rectangle 15"/>
            <p:cNvSpPr>
              <a:spLocks noChangeArrowheads="1"/>
            </p:cNvSpPr>
            <p:nvPr/>
          </p:nvSpPr>
          <p:spPr bwMode="auto">
            <a:xfrm>
              <a:off x="3308" y="998"/>
              <a:ext cx="2260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dirty="0" err="1" smtClean="0">
                  <a:latin typeface="+mn-lt"/>
                </a:rPr>
                <a:t>Home</a:t>
              </a:r>
              <a:r>
                <a:rPr lang="en" sz="2400" dirty="0" smtClean="0">
                  <a:latin typeface="+mn-lt"/>
                </a:rPr>
                <a:t> </a:t>
              </a:r>
              <a:r>
                <a:rPr lang="en" sz="2400" dirty="0" err="1" smtClean="0">
                  <a:latin typeface="+mn-lt"/>
                </a:rPr>
                <a:t>treatment</a:t>
              </a:r>
              <a:endParaRPr lang="en-US" sz="2400" dirty="0" smtClean="0">
                <a:latin typeface="+mn-lt"/>
              </a:endParaRPr>
            </a:p>
          </p:txBody>
        </p:sp>
        <p:sp>
          <p:nvSpPr>
            <p:cNvPr id="73745" name="Rectangle 16"/>
            <p:cNvSpPr>
              <a:spLocks noChangeArrowheads="1"/>
            </p:cNvSpPr>
            <p:nvPr/>
          </p:nvSpPr>
          <p:spPr bwMode="auto">
            <a:xfrm>
              <a:off x="1952" y="998"/>
              <a:ext cx="1356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</a:pPr>
              <a:r>
                <a:rPr lang="en" sz="2400" b="1">
                  <a:latin typeface="Arial Narrow" panose="020B0606020202030204" pitchFamily="34" charset="0"/>
                </a:rPr>
                <a:t>I</a:t>
              </a:r>
              <a:endParaRPr lang="en-US" sz="2400" b="1">
                <a:latin typeface="Arial Narrow" panose="020B0606020202030204" pitchFamily="34" charset="0"/>
              </a:endParaRPr>
            </a:p>
          </p:txBody>
        </p:sp>
        <p:sp>
          <p:nvSpPr>
            <p:cNvPr id="71698" name="Rectangle 17"/>
            <p:cNvSpPr>
              <a:spLocks noChangeArrowheads="1"/>
            </p:cNvSpPr>
            <p:nvPr/>
          </p:nvSpPr>
          <p:spPr bwMode="auto">
            <a:xfrm>
              <a:off x="144" y="998"/>
              <a:ext cx="1808" cy="649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err="1" smtClean="0">
                  <a:latin typeface="+mn-lt"/>
                </a:rPr>
                <a:t>According to</a:t>
              </a:r>
              <a:r>
                <a:rPr lang="en" sz="2400" b="1" dirty="0" smtClean="0">
                  <a:latin typeface="+mn-lt"/>
                </a:rPr>
                <a:t> </a:t>
              </a:r>
              <a:endParaRPr lang="en-US" sz="2400" b="1" dirty="0" smtClean="0">
                <a:latin typeface="+mn-lt"/>
              </a:endParaRPr>
            </a:p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err="1" smtClean="0">
                  <a:latin typeface="+mn-lt"/>
                </a:rPr>
                <a:t>algorithm</a:t>
              </a:r>
              <a:endParaRPr lang="en-US" sz="2400" b="1" dirty="0" smtClean="0">
                <a:latin typeface="+mn-lt"/>
              </a:endParaRPr>
            </a:p>
          </p:txBody>
        </p:sp>
        <p:sp>
          <p:nvSpPr>
            <p:cNvPr id="71699" name="Rectangle 18"/>
            <p:cNvSpPr>
              <a:spLocks noChangeArrowheads="1"/>
            </p:cNvSpPr>
            <p:nvPr/>
          </p:nvSpPr>
          <p:spPr bwMode="auto">
            <a:xfrm>
              <a:off x="3308" y="672"/>
              <a:ext cx="2260" cy="32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+mn-lt"/>
                </a:rPr>
                <a:t>TREATMENT</a:t>
              </a:r>
            </a:p>
          </p:txBody>
        </p:sp>
        <p:sp>
          <p:nvSpPr>
            <p:cNvPr id="71700" name="Rectangle 19"/>
            <p:cNvSpPr>
              <a:spLocks noChangeArrowheads="1"/>
            </p:cNvSpPr>
            <p:nvPr/>
          </p:nvSpPr>
          <p:spPr bwMode="auto">
            <a:xfrm>
              <a:off x="1952" y="672"/>
              <a:ext cx="1356" cy="32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en" sz="2400" b="1" dirty="0" smtClean="0">
                  <a:latin typeface="+mn-lt"/>
                </a:rPr>
                <a:t>GROUP</a:t>
              </a:r>
            </a:p>
          </p:txBody>
        </p:sp>
        <p:sp>
          <p:nvSpPr>
            <p:cNvPr id="71701" name="Rectangle 20"/>
            <p:cNvSpPr>
              <a:spLocks noChangeArrowheads="1"/>
            </p:cNvSpPr>
            <p:nvPr/>
          </p:nvSpPr>
          <p:spPr bwMode="auto">
            <a:xfrm>
              <a:off x="144" y="672"/>
              <a:ext cx="1808" cy="326"/>
            </a:xfrm>
            <a:prstGeom prst="rect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20000"/>
                </a:spcBef>
                <a:buClr>
                  <a:srgbClr val="FFCC00"/>
                </a:buClr>
                <a:defRPr/>
              </a:pPr>
              <a:r>
                <a:rPr lang="sr-Latn-RS" sz="2400" b="1" dirty="0" smtClean="0">
                  <a:latin typeface="+mn-lt"/>
                </a:rPr>
                <a:t>PSI </a:t>
              </a:r>
              <a:r>
                <a:rPr lang="en" sz="2400" b="1" dirty="0" smtClean="0">
                  <a:latin typeface="+mn-lt"/>
                </a:rPr>
                <a:t>SCORE</a:t>
              </a:r>
              <a:r>
                <a:rPr lang="en" sz="2400" b="1" dirty="0" smtClean="0">
                  <a:latin typeface="Arial Narrow" panose="020B0606020202030204" pitchFamily="34" charset="0"/>
                </a:rPr>
                <a:t>           </a:t>
              </a:r>
              <a:endParaRPr lang="en-US" sz="2400" b="1" dirty="0" smtClean="0">
                <a:latin typeface="Arial Narrow" panose="020B0606020202030204" pitchFamily="34" charset="0"/>
              </a:endParaRPr>
            </a:p>
          </p:txBody>
        </p:sp>
        <p:sp>
          <p:nvSpPr>
            <p:cNvPr id="73750" name="Line 21"/>
            <p:cNvSpPr>
              <a:spLocks noChangeShapeType="1"/>
            </p:cNvSpPr>
            <p:nvPr/>
          </p:nvSpPr>
          <p:spPr bwMode="auto">
            <a:xfrm>
              <a:off x="144" y="672"/>
              <a:ext cx="5424" cy="0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1" name="Line 22"/>
            <p:cNvSpPr>
              <a:spLocks noChangeShapeType="1"/>
            </p:cNvSpPr>
            <p:nvPr/>
          </p:nvSpPr>
          <p:spPr bwMode="auto">
            <a:xfrm>
              <a:off x="144" y="998"/>
              <a:ext cx="542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2" name="Line 23"/>
            <p:cNvSpPr>
              <a:spLocks noChangeShapeType="1"/>
            </p:cNvSpPr>
            <p:nvPr/>
          </p:nvSpPr>
          <p:spPr bwMode="auto">
            <a:xfrm>
              <a:off x="144" y="1647"/>
              <a:ext cx="542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3" name="Line 24"/>
            <p:cNvSpPr>
              <a:spLocks noChangeShapeType="1"/>
            </p:cNvSpPr>
            <p:nvPr/>
          </p:nvSpPr>
          <p:spPr bwMode="auto">
            <a:xfrm>
              <a:off x="144" y="2123"/>
              <a:ext cx="542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4" name="Line 25"/>
            <p:cNvSpPr>
              <a:spLocks noChangeShapeType="1"/>
            </p:cNvSpPr>
            <p:nvPr/>
          </p:nvSpPr>
          <p:spPr bwMode="auto">
            <a:xfrm>
              <a:off x="144" y="2599"/>
              <a:ext cx="542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5" name="Line 26"/>
            <p:cNvSpPr>
              <a:spLocks noChangeShapeType="1"/>
            </p:cNvSpPr>
            <p:nvPr/>
          </p:nvSpPr>
          <p:spPr bwMode="auto">
            <a:xfrm>
              <a:off x="144" y="3248"/>
              <a:ext cx="542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6" name="Line 27"/>
            <p:cNvSpPr>
              <a:spLocks noChangeShapeType="1"/>
            </p:cNvSpPr>
            <p:nvPr/>
          </p:nvSpPr>
          <p:spPr bwMode="auto">
            <a:xfrm>
              <a:off x="144" y="3897"/>
              <a:ext cx="5424" cy="0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7" name="Line 28"/>
            <p:cNvSpPr>
              <a:spLocks noChangeShapeType="1"/>
            </p:cNvSpPr>
            <p:nvPr/>
          </p:nvSpPr>
          <p:spPr bwMode="auto">
            <a:xfrm>
              <a:off x="144" y="672"/>
              <a:ext cx="0" cy="3225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8" name="Line 29"/>
            <p:cNvSpPr>
              <a:spLocks noChangeShapeType="1"/>
            </p:cNvSpPr>
            <p:nvPr/>
          </p:nvSpPr>
          <p:spPr bwMode="auto">
            <a:xfrm>
              <a:off x="1952" y="672"/>
              <a:ext cx="0" cy="322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59" name="Line 30"/>
            <p:cNvSpPr>
              <a:spLocks noChangeShapeType="1"/>
            </p:cNvSpPr>
            <p:nvPr/>
          </p:nvSpPr>
          <p:spPr bwMode="auto">
            <a:xfrm>
              <a:off x="3308" y="672"/>
              <a:ext cx="0" cy="3225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  <p:sp>
          <p:nvSpPr>
            <p:cNvPr id="73760" name="Line 31"/>
            <p:cNvSpPr>
              <a:spLocks noChangeShapeType="1"/>
            </p:cNvSpPr>
            <p:nvPr/>
          </p:nvSpPr>
          <p:spPr bwMode="auto">
            <a:xfrm>
              <a:off x="5568" y="672"/>
              <a:ext cx="0" cy="3225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r-Cyrl-RS"/>
            </a:p>
          </p:txBody>
        </p:sp>
      </p:grpSp>
      <p:sp>
        <p:nvSpPr>
          <p:cNvPr id="71683" name="Text Box 32"/>
          <p:cNvSpPr txBox="1">
            <a:spLocks noChangeArrowheads="1"/>
          </p:cNvSpPr>
          <p:nvPr/>
        </p:nvSpPr>
        <p:spPr bwMode="auto">
          <a:xfrm>
            <a:off x="609600" y="484188"/>
            <a:ext cx="9085263" cy="646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3600" b="1" dirty="0" smtClean="0">
                <a:solidFill>
                  <a:schemeClr val="accent1"/>
                </a:solidFill>
                <a:latin typeface="+mj-lt"/>
              </a:rPr>
              <a:t>WHERE </a:t>
            </a:r>
            <a:r>
              <a:rPr lang="sr-Latn-RS" sz="3600" b="1" dirty="0" smtClean="0">
                <a:solidFill>
                  <a:schemeClr val="accent1"/>
                </a:solidFill>
                <a:latin typeface="+mj-lt"/>
              </a:rPr>
              <a:t>TO 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</a:rPr>
              <a:t>TREAT ?</a:t>
            </a:r>
            <a:endParaRPr lang="en-US" sz="3600" b="1" dirty="0" smtClean="0">
              <a:solidFill>
                <a:schemeClr val="accent1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22" name="Rectangle 2"/>
          <p:cNvSpPr>
            <a:spLocks noGrp="1" noChangeArrowheads="1"/>
          </p:cNvSpPr>
          <p:nvPr>
            <p:ph type="title"/>
          </p:nvPr>
        </p:nvSpPr>
        <p:spPr>
          <a:xfrm>
            <a:off x="522288" y="522288"/>
            <a:ext cx="9290050" cy="9779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chemeClr val="accent1"/>
                </a:solidFill>
              </a:rPr>
              <a:t>       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Modified BTS recommendations </a:t>
            </a:r>
            <a:r>
              <a:rPr lang="sr-Latn-C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/>
            </a:r>
            <a:br>
              <a:rPr lang="sr-Latn-C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</a:b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CURB index </a:t>
            </a:r>
            <a:endParaRPr lang="en-US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graphicFrame>
        <p:nvGraphicFramePr>
          <p:cNvPr id="1105944" name="Group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603275"/>
              </p:ext>
            </p:extLst>
          </p:nvPr>
        </p:nvGraphicFramePr>
        <p:xfrm>
          <a:off x="1082675" y="1598613"/>
          <a:ext cx="8328025" cy="3657600"/>
        </p:xfrm>
        <a:graphic>
          <a:graphicData uri="http://schemas.openxmlformats.org/drawingml/2006/table">
            <a:tbl>
              <a:tblPr/>
              <a:tblGrid>
                <a:gridCol w="2203450"/>
                <a:gridCol w="6124575"/>
              </a:tblGrid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C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confusion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U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urea &gt; 7 mmol/l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R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respiratory frequency &gt; 30/min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B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sr-Latn-R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sy</a:t>
                      </a:r>
                      <a:r>
                        <a:rPr kumimoji="0" lang="e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stol</a:t>
                      </a:r>
                      <a:r>
                        <a:rPr kumimoji="0" lang="sr-Latn-R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ic</a:t>
                      </a:r>
                      <a:r>
                        <a:rPr kumimoji="0" lang="e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sr-Latn-R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blood </a:t>
                      </a:r>
                      <a:r>
                        <a:rPr kumimoji="0" lang="e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pressure &lt; 90 mmHg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CC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sr-Latn-R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</a:t>
                      </a:r>
                      <a:r>
                        <a:rPr kumimoji="0" lang="e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iastolic</a:t>
                      </a:r>
                      <a:r>
                        <a:rPr kumimoji="0" lang="sr-Latn-R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blood pressure</a:t>
                      </a:r>
                      <a:r>
                        <a:rPr kumimoji="0" lang="e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&lt; 60mmHg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2724" name="Text Box 23"/>
          <p:cNvSpPr txBox="1">
            <a:spLocks noChangeArrowheads="1"/>
          </p:cNvSpPr>
          <p:nvPr/>
        </p:nvSpPr>
        <p:spPr bwMode="auto">
          <a:xfrm>
            <a:off x="3019425" y="5641975"/>
            <a:ext cx="4297363" cy="461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2400" b="1" dirty="0" smtClean="0">
                <a:latin typeface="+mn-lt"/>
              </a:rPr>
              <a:t>1 point </a:t>
            </a:r>
            <a:r>
              <a:rPr lang="sr-Latn-RS" sz="2400" b="1" dirty="0" err="1">
                <a:latin typeface="+mn-lt"/>
              </a:rPr>
              <a:t>f</a:t>
            </a:r>
            <a:r>
              <a:rPr lang="en" sz="2400" b="1" dirty="0" smtClean="0">
                <a:latin typeface="+mn-lt"/>
              </a:rPr>
              <a:t>or every parameter</a:t>
            </a:r>
            <a:endParaRPr lang="en-US" sz="2400" b="1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403225"/>
            <a:ext cx="9404350" cy="9779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CURB index </a:t>
            </a:r>
            <a:r>
              <a:rPr lang="sr-Latn-C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/>
            </a:r>
            <a:br>
              <a:rPr lang="sr-Latn-C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</a:b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Advantages in 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comparison to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PSI</a:t>
            </a:r>
            <a:endParaRPr lang="en-US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>
          <a:xfrm>
            <a:off x="479425" y="1808163"/>
            <a:ext cx="9404350" cy="4287837"/>
          </a:xfrm>
        </p:spPr>
        <p:txBody>
          <a:bodyPr/>
          <a:lstStyle/>
          <a:p>
            <a:pPr eaLnBrk="1" hangingPunct="1">
              <a:buFontTx/>
              <a:buNone/>
            </a:pPr>
            <a:endParaRPr lang="sr-Latn-CS" dirty="0" smtClean="0"/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Faster and simpler assessment </a:t>
            </a:r>
            <a:r>
              <a:rPr lang="sr-Latn-RS" dirty="0" smtClean="0">
                <a:cs typeface="Times New Roman" panose="02020603050405020304" pitchFamily="18" charset="0"/>
              </a:rPr>
              <a:t>of </a:t>
            </a:r>
            <a:r>
              <a:rPr lang="en" dirty="0" smtClean="0">
                <a:cs typeface="Times New Roman" panose="02020603050405020304" pitchFamily="18" charset="0"/>
              </a:rPr>
              <a:t>disease</a:t>
            </a:r>
            <a:r>
              <a:rPr lang="sr-Latn-RS" dirty="0">
                <a:cs typeface="Times New Roman" panose="02020603050405020304" pitchFamily="18" charset="0"/>
              </a:rPr>
              <a:t> </a:t>
            </a:r>
            <a:r>
              <a:rPr lang="sr-Latn-RS" dirty="0" smtClean="0">
                <a:cs typeface="Times New Roman" panose="02020603050405020304" pitchFamily="18" charset="0"/>
              </a:rPr>
              <a:t>severity</a:t>
            </a:r>
            <a:r>
              <a:rPr lang="en" dirty="0" smtClean="0">
                <a:cs typeface="Times New Roman" panose="02020603050405020304" pitchFamily="18" charset="0"/>
              </a:rPr>
              <a:t> and </a:t>
            </a:r>
            <a:r>
              <a:rPr lang="sr-Latn-RS" dirty="0" smtClean="0">
                <a:cs typeface="Times New Roman" panose="02020603050405020304" pitchFamily="18" charset="0"/>
              </a:rPr>
              <a:t>decision on </a:t>
            </a:r>
            <a:r>
              <a:rPr lang="en" dirty="0" smtClean="0">
                <a:cs typeface="Times New Roman" panose="02020603050405020304" pitchFamily="18" charset="0"/>
              </a:rPr>
              <a:t>place </a:t>
            </a:r>
            <a:r>
              <a:rPr lang="sr-Latn-RS" dirty="0" smtClean="0">
                <a:cs typeface="Times New Roman" panose="02020603050405020304" pitchFamily="18" charset="0"/>
              </a:rPr>
              <a:t>of </a:t>
            </a:r>
            <a:r>
              <a:rPr lang="en" dirty="0" smtClean="0">
                <a:cs typeface="Times New Roman" panose="02020603050405020304" pitchFamily="18" charset="0"/>
              </a:rPr>
              <a:t>treatment</a:t>
            </a:r>
            <a:r>
              <a:rPr lang="sr-Latn-RS" dirty="0" smtClean="0">
                <a:cs typeface="Times New Roman" panose="02020603050405020304" pitchFamily="18" charset="0"/>
              </a:rPr>
              <a:t> for</a:t>
            </a:r>
            <a:r>
              <a:rPr lang="en" dirty="0" smtClean="0">
                <a:cs typeface="Times New Roman" panose="02020603050405020304" pitchFamily="18" charset="0"/>
              </a:rPr>
              <a:t> the patient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4 parameters </a:t>
            </a:r>
          </a:p>
          <a:p>
            <a:pPr eaLnBrk="1" hangingPunct="1">
              <a:buFontTx/>
              <a:buNone/>
            </a:pPr>
            <a:r>
              <a:rPr lang="en" dirty="0" smtClean="0">
                <a:cs typeface="Times New Roman" panose="02020603050405020304" pitchFamily="18" charset="0"/>
              </a:rPr>
              <a:t>( three clinical and one laboratory finding )</a:t>
            </a:r>
            <a:endParaRPr lang="en-US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584200"/>
            <a:ext cx="8643938" cy="576263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3200" dirty="0" smtClean="0">
                <a:solidFill>
                  <a:schemeClr val="accent1"/>
                </a:solidFill>
                <a:effectLst/>
              </a:rPr>
              <a:t>Definition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of Community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 acquired pneumonia - CAP </a:t>
            </a:r>
            <a:endParaRPr lang="en-US" sz="32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935288"/>
            <a:ext cx="9217025" cy="4470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2400" dirty="0" smtClean="0">
              <a:latin typeface="Arial" panose="020B0604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" sz="2400" dirty="0" smtClean="0">
                <a:cs typeface="Times New Roman" panose="02020603050405020304" pitchFamily="18" charset="0"/>
              </a:rPr>
              <a:t>"Acute infection</a:t>
            </a:r>
            <a:r>
              <a:rPr lang="sr-Latn-RS" sz="2400" dirty="0" smtClean="0">
                <a:cs typeface="Times New Roman" panose="02020603050405020304" pitchFamily="18" charset="0"/>
              </a:rPr>
              <a:t> of</a:t>
            </a:r>
            <a:r>
              <a:rPr lang="en" sz="2400" dirty="0" smtClean="0">
                <a:cs typeface="Times New Roman" panose="02020603050405020304" pitchFamily="18" charset="0"/>
              </a:rPr>
              <a:t> pulmonary parenchyma, with symptoms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acute infection and appearance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acute infiltration in pulmonary parenchyma seen on the roentgenogram</a:t>
            </a:r>
            <a:r>
              <a:rPr lang="sr-Latn-RS" sz="2400" dirty="0" smtClean="0">
                <a:cs typeface="Times New Roman" panose="02020603050405020304" pitchFamily="18" charset="0"/>
              </a:rPr>
              <a:t> of the</a:t>
            </a:r>
            <a:r>
              <a:rPr lang="en" sz="2400" dirty="0" smtClean="0">
                <a:cs typeface="Times New Roman" panose="02020603050405020304" pitchFamily="18" charset="0"/>
              </a:rPr>
              <a:t> lungs or auscultatory finding suspicious on pneumonia (amended respiratory sound and / or localized crack</a:t>
            </a:r>
            <a:r>
              <a:rPr lang="sr-Latn-RS" sz="2400" dirty="0" smtClean="0">
                <a:cs typeface="Times New Roman" panose="02020603050405020304" pitchFamily="18" charset="0"/>
              </a:rPr>
              <a:t>le</a:t>
            </a:r>
            <a:r>
              <a:rPr lang="en" sz="2400" dirty="0" smtClean="0">
                <a:cs typeface="Times New Roman" panose="02020603050405020304" pitchFamily="18" charset="0"/>
              </a:rPr>
              <a:t>s) </a:t>
            </a:r>
            <a:r>
              <a:rPr lang="sr-Latn-RS" sz="2400" dirty="0" smtClean="0">
                <a:cs typeface="Times New Roman" panose="02020603050405020304" pitchFamily="18" charset="0"/>
              </a:rPr>
              <a:t>in</a:t>
            </a:r>
            <a:r>
              <a:rPr lang="en" sz="2400" dirty="0" smtClean="0">
                <a:cs typeface="Times New Roman" panose="02020603050405020304" pitchFamily="18" charset="0"/>
              </a:rPr>
              <a:t> the patient which </a:t>
            </a:r>
            <a:r>
              <a:rPr lang="sr-Latn-RS" sz="2400" dirty="0" smtClean="0">
                <a:cs typeface="Times New Roman" panose="02020603050405020304" pitchFamily="18" charset="0"/>
              </a:rPr>
              <a:t>has not been</a:t>
            </a:r>
            <a:r>
              <a:rPr lang="en" sz="2400" dirty="0" smtClean="0">
                <a:cs typeface="Times New Roman" panose="02020603050405020304" pitchFamily="18" charset="0"/>
              </a:rPr>
              <a:t> in hospital or in collective (</a:t>
            </a:r>
            <a:r>
              <a:rPr lang="sr-Latn-RS" sz="2400" dirty="0" smtClean="0">
                <a:cs typeface="Times New Roman" panose="02020603050405020304" pitchFamily="18" charset="0"/>
              </a:rPr>
              <a:t>nursing</a:t>
            </a:r>
            <a:r>
              <a:rPr lang="en" sz="2400" dirty="0" smtClean="0">
                <a:cs typeface="Times New Roman" panose="02020603050405020304" pitchFamily="18" charset="0"/>
              </a:rPr>
              <a:t> home) for at least 14 days before </a:t>
            </a:r>
            <a:r>
              <a:rPr lang="sr-Latn-RS" sz="2400" dirty="0" smtClean="0">
                <a:cs typeface="Times New Roman" panose="02020603050405020304" pitchFamily="18" charset="0"/>
              </a:rPr>
              <a:t>the </a:t>
            </a:r>
            <a:r>
              <a:rPr lang="en" sz="2400" dirty="0" smtClean="0">
                <a:cs typeface="Times New Roman" panose="02020603050405020304" pitchFamily="18" charset="0"/>
              </a:rPr>
              <a:t>occurrence</a:t>
            </a:r>
            <a:r>
              <a:rPr lang="sr-Latn-RS" sz="2400" dirty="0" smtClean="0">
                <a:cs typeface="Times New Roman" panose="02020603050405020304" pitchFamily="18" charset="0"/>
              </a:rPr>
              <a:t> of the</a:t>
            </a:r>
            <a:r>
              <a:rPr lang="en" sz="2400" dirty="0" smtClean="0">
                <a:cs typeface="Times New Roman" panose="02020603050405020304" pitchFamily="18" charset="0"/>
              </a:rPr>
              <a:t> symptoms"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sz="2400" dirty="0" smtClean="0">
              <a:latin typeface="Tahoma" panose="020B0604030504040204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4284663" y="5876925"/>
            <a:ext cx="46799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" sz="1600">
                <a:solidFill>
                  <a:schemeClr val="bg1"/>
                </a:solidFill>
                <a:latin typeface="Times New Roman" panose="02020603050405020304" pitchFamily="18" charset="0"/>
              </a:rPr>
              <a:t>Bartlett. Clinical Infect Diseases 2000;31:347-82.</a:t>
            </a:r>
          </a:p>
        </p:txBody>
      </p:sp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288" y="1200150"/>
            <a:ext cx="2084387" cy="21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422275" y="439738"/>
            <a:ext cx="9459913" cy="1200329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Assessment </a:t>
            </a:r>
            <a:r>
              <a:rPr lang="sr-Latn-RS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of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pneumonia</a:t>
            </a:r>
            <a:r>
              <a:rPr lang="sr-Latn-RS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severity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in the hospital</a:t>
            </a:r>
            <a:r>
              <a:rPr lang="sr-Latn-RS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(</a:t>
            </a:r>
            <a:r>
              <a:rPr lang="sr-Latn-RS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C</a:t>
            </a:r>
            <a:r>
              <a:rPr lang="en" sz="3600" b="1" u="sng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URB-65 </a:t>
            </a:r>
            <a:r>
              <a:rPr lang="sr-Latn-RS" sz="3600" b="1" u="sng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score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6250" y="1870075"/>
            <a:ext cx="9324975" cy="2638425"/>
          </a:xfrm>
          <a:ln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marL="290513" indent="-290513" eaLnBrk="1" hangingPunct="1">
              <a:lnSpc>
                <a:spcPct val="75000"/>
              </a:lnSpc>
              <a:spcBef>
                <a:spcPct val="30000"/>
              </a:spcBef>
              <a:buClr>
                <a:srgbClr val="A89EDA"/>
              </a:buClr>
              <a:buSzPct val="65000"/>
              <a:buFontTx/>
              <a:buNone/>
            </a:pPr>
            <a:r>
              <a:rPr lang="en" sz="2000" dirty="0" smtClean="0"/>
              <a:t>Any of</a:t>
            </a:r>
            <a:r>
              <a:rPr lang="sr-Latn-RS" sz="2000" dirty="0" smtClean="0"/>
              <a:t> the following</a:t>
            </a:r>
            <a:r>
              <a:rPr lang="en" sz="2000" dirty="0" smtClean="0"/>
              <a:t>:</a:t>
            </a:r>
            <a:endParaRPr lang="sr-Latn-CS" sz="2000" dirty="0" smtClean="0"/>
          </a:p>
          <a:p>
            <a:pPr marL="290513" indent="-290513" eaLnBrk="1" hangingPunct="1">
              <a:lnSpc>
                <a:spcPct val="75000"/>
              </a:lnSpc>
              <a:spcBef>
                <a:spcPct val="30000"/>
              </a:spcBef>
              <a:buClr>
                <a:srgbClr val="A89EDA"/>
              </a:buClr>
              <a:buSzPct val="65000"/>
              <a:buFontTx/>
              <a:buNone/>
            </a:pPr>
            <a:endParaRPr lang="en-US" sz="2000" dirty="0" smtClean="0"/>
          </a:p>
          <a:p>
            <a:pPr marL="290513" indent="-290513" eaLnBrk="1" hangingPunct="1">
              <a:lnSpc>
                <a:spcPct val="75000"/>
              </a:lnSpc>
              <a:spcBef>
                <a:spcPct val="5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confusion</a:t>
            </a:r>
          </a:p>
          <a:p>
            <a:pPr marL="290513" indent="-290513" eaLnBrk="1" hangingPunct="1">
              <a:lnSpc>
                <a:spcPct val="75000"/>
              </a:lnSpc>
              <a:spcBef>
                <a:spcPct val="5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urea &gt; 7 mmol/l</a:t>
            </a:r>
          </a:p>
          <a:p>
            <a:pPr marL="290513" indent="-290513" eaLnBrk="1" hangingPunct="1">
              <a:lnSpc>
                <a:spcPct val="75000"/>
              </a:lnSpc>
              <a:spcBef>
                <a:spcPct val="5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respiratory frequency </a:t>
            </a:r>
            <a:r>
              <a:rPr lang="en" sz="2000" b="1" dirty="0" smtClean="0">
                <a:sym typeface="Symbol" panose="05050102010706020507" pitchFamily="18" charset="2"/>
              </a:rPr>
              <a:t> </a:t>
            </a:r>
            <a:r>
              <a:rPr lang="en" sz="2000" dirty="0" smtClean="0"/>
              <a:t>30/min</a:t>
            </a:r>
          </a:p>
          <a:p>
            <a:pPr marL="290513" indent="-290513" eaLnBrk="1" hangingPunct="1">
              <a:lnSpc>
                <a:spcPct val="75000"/>
              </a:lnSpc>
              <a:spcBef>
                <a:spcPct val="5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blood pressure (systolic &lt; 90 mmHg or diastolic </a:t>
            </a:r>
            <a:r>
              <a:rPr lang="en" sz="2000" b="1" dirty="0" smtClean="0">
                <a:sym typeface="Symbol" panose="05050102010706020507" pitchFamily="18" charset="2"/>
              </a:rPr>
              <a:t>&lt; </a:t>
            </a:r>
            <a:r>
              <a:rPr lang="en" sz="2000" dirty="0" smtClean="0"/>
              <a:t>60 mmHg)</a:t>
            </a:r>
          </a:p>
          <a:p>
            <a:pPr marL="290513" indent="-290513" eaLnBrk="1" hangingPunct="1">
              <a:lnSpc>
                <a:spcPct val="75000"/>
              </a:lnSpc>
              <a:spcBef>
                <a:spcPct val="5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age </a:t>
            </a:r>
            <a:r>
              <a:rPr lang="en" sz="2000" b="1" dirty="0" smtClean="0">
                <a:sym typeface="Symbol" panose="05050102010706020507" pitchFamily="18" charset="2"/>
              </a:rPr>
              <a:t> </a:t>
            </a:r>
            <a:r>
              <a:rPr lang="en" sz="2000" dirty="0" smtClean="0"/>
              <a:t>65 years</a:t>
            </a:r>
          </a:p>
          <a:p>
            <a:pPr marL="290513" indent="-290513" eaLnBrk="1" hangingPunct="1">
              <a:lnSpc>
                <a:spcPct val="75000"/>
              </a:lnSpc>
              <a:buClr>
                <a:srgbClr val="A89EDA"/>
              </a:buClr>
              <a:buSzPct val="65000"/>
              <a:buFontTx/>
              <a:buNone/>
            </a:pPr>
            <a:endParaRPr lang="en-US" sz="2000" b="1" dirty="0" smtClean="0"/>
          </a:p>
          <a:p>
            <a:pPr marL="290513" indent="-290513" eaLnBrk="1" hangingPunct="1">
              <a:lnSpc>
                <a:spcPct val="75000"/>
              </a:lnSpc>
              <a:buClr>
                <a:srgbClr val="A89EDA"/>
              </a:buClr>
              <a:buSzPct val="65000"/>
              <a:buFontTx/>
              <a:buNone/>
            </a:pPr>
            <a:r>
              <a:rPr lang="en" sz="2000" dirty="0" smtClean="0"/>
              <a:t>One point for each existing finding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1579563" y="4792663"/>
            <a:ext cx="1781175" cy="4365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" sz="2200" b="1" dirty="0">
                <a:latin typeface="Tahoma" pitchFamily="34" charset="0"/>
              </a:rPr>
              <a:t>0 or 1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4383088" y="4730750"/>
            <a:ext cx="1306512" cy="4270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" sz="2200" b="1" dirty="0">
                <a:latin typeface="Tahoma" pitchFamily="34" charset="0"/>
              </a:rPr>
              <a:t>2</a:t>
            </a:r>
            <a:endParaRPr lang="en-US" sz="2200" b="1" dirty="0">
              <a:latin typeface="Tahoma" pitchFamily="34" charset="0"/>
            </a:endParaRP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6717053" y="4728825"/>
            <a:ext cx="1996394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" sz="2200" b="1" dirty="0">
                <a:latin typeface="Tahoma" pitchFamily="34" charset="0"/>
              </a:rPr>
              <a:t>3 or more</a:t>
            </a:r>
            <a:endParaRPr lang="en-US" sz="2200" b="1" dirty="0">
              <a:latin typeface="Tahoma" pitchFamily="34" charset="0"/>
            </a:endParaRPr>
          </a:p>
        </p:txBody>
      </p:sp>
      <p:sp>
        <p:nvSpPr>
          <p:cNvPr id="74765" name="Text Box 8"/>
          <p:cNvSpPr txBox="1">
            <a:spLocks noChangeArrowheads="1"/>
          </p:cNvSpPr>
          <p:nvPr/>
        </p:nvSpPr>
        <p:spPr bwMode="auto">
          <a:xfrm>
            <a:off x="422275" y="5930900"/>
            <a:ext cx="2735263" cy="711200"/>
          </a:xfrm>
          <a:prstGeom prst="rect">
            <a:avLst/>
          </a:prstGeom>
          <a:solidFill>
            <a:schemeClr val="bg1"/>
          </a:solidFill>
          <a:ln w="9525">
            <a:miter lim="800000"/>
            <a:headEnd/>
            <a:tailEnd/>
          </a:ln>
          <a:scene3d>
            <a:camera prst="legacyObliqueTopRight"/>
            <a:lightRig rig="legacyHarsh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bg1"/>
            </a:contourClr>
          </a:sp3d>
        </p:spPr>
        <p:txBody>
          <a:bodyPr>
            <a:spAutoFit/>
            <a:flatTx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" sz="2000" dirty="0" smtClean="0">
                <a:solidFill>
                  <a:schemeClr val="bg1"/>
                </a:solidFill>
                <a:latin typeface="+mj-lt"/>
              </a:rPr>
              <a:t>Possible </a:t>
            </a:r>
          </a:p>
          <a:p>
            <a:pPr algn="ctr" eaLnBrk="1" hangingPunct="1">
              <a:defRPr/>
            </a:pPr>
            <a:r>
              <a:rPr lang="en" sz="2000" dirty="0" smtClean="0">
                <a:solidFill>
                  <a:schemeClr val="bg1"/>
                </a:solidFill>
                <a:latin typeface="+mj-lt"/>
              </a:rPr>
              <a:t>home treatment</a:t>
            </a:r>
            <a:endParaRPr lang="en-US" sz="20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766" name="Text Box 9"/>
          <p:cNvSpPr txBox="1">
            <a:spLocks noChangeArrowheads="1"/>
          </p:cNvSpPr>
          <p:nvPr/>
        </p:nvSpPr>
        <p:spPr bwMode="auto">
          <a:xfrm>
            <a:off x="3786188" y="5967413"/>
            <a:ext cx="2787650" cy="701675"/>
          </a:xfrm>
          <a:prstGeom prst="rect">
            <a:avLst/>
          </a:prstGeom>
          <a:solidFill>
            <a:schemeClr val="bg1"/>
          </a:solidFill>
          <a:ln w="9525">
            <a:miter lim="800000"/>
            <a:headEnd/>
            <a:tailEnd/>
          </a:ln>
          <a:scene3d>
            <a:camera prst="legacyObliqueTopRight"/>
            <a:lightRig rig="legacyHarsh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bg1"/>
            </a:contourClr>
          </a:sp3d>
        </p:spPr>
        <p:txBody>
          <a:bodyPr>
            <a:spAutoFit/>
            <a:flatTx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" sz="2000" dirty="0" smtClean="0">
                <a:solidFill>
                  <a:schemeClr val="bg1"/>
                </a:solidFill>
              </a:rPr>
              <a:t>   </a:t>
            </a:r>
            <a:r>
              <a:rPr lang="en" sz="2000" dirty="0" smtClean="0">
                <a:solidFill>
                  <a:schemeClr val="bg1"/>
                </a:solidFill>
                <a:latin typeface="+mj-lt"/>
              </a:rPr>
              <a:t>Consider hospital treatment</a:t>
            </a:r>
            <a:endParaRPr lang="en-US" sz="20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767" name="Text Box 10"/>
          <p:cNvSpPr txBox="1">
            <a:spLocks noChangeArrowheads="1"/>
          </p:cNvSpPr>
          <p:nvPr/>
        </p:nvSpPr>
        <p:spPr bwMode="auto">
          <a:xfrm>
            <a:off x="6845300" y="5495925"/>
            <a:ext cx="3281363" cy="1257300"/>
          </a:xfrm>
          <a:prstGeom prst="rect">
            <a:avLst/>
          </a:prstGeom>
          <a:solidFill>
            <a:schemeClr val="bg1"/>
          </a:solidFill>
          <a:ln w="9525">
            <a:miter lim="800000"/>
            <a:headEnd/>
            <a:tailEnd/>
          </a:ln>
          <a:scene3d>
            <a:camera prst="legacyObliqueTopRight"/>
            <a:lightRig rig="legacyHarsh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  <a:contourClr>
              <a:schemeClr val="bg1"/>
            </a:contourClr>
          </a:sp3d>
        </p:spPr>
        <p:txBody>
          <a:bodyPr>
            <a:spAutoFit/>
            <a:flatTx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5000"/>
              </a:lnSpc>
              <a:defRPr/>
            </a:pPr>
            <a:r>
              <a:rPr lang="en" sz="2000" dirty="0" smtClean="0">
                <a:solidFill>
                  <a:schemeClr val="bg1"/>
                </a:solidFill>
              </a:rPr>
              <a:t>     </a:t>
            </a:r>
            <a:r>
              <a:rPr lang="en" sz="2000" dirty="0" smtClean="0">
                <a:solidFill>
                  <a:schemeClr val="bg1"/>
                </a:solidFill>
                <a:latin typeface="+mj-lt"/>
              </a:rPr>
              <a:t>Hospital treat</a:t>
            </a:r>
            <a:r>
              <a:rPr lang="sr-Latn-RS" sz="2000" dirty="0" smtClean="0">
                <a:solidFill>
                  <a:schemeClr val="bg1"/>
                </a:solidFill>
                <a:latin typeface="+mj-lt"/>
              </a:rPr>
              <a:t>ment as severe p</a:t>
            </a:r>
            <a:r>
              <a:rPr lang="en" sz="2000" dirty="0" smtClean="0">
                <a:solidFill>
                  <a:schemeClr val="bg1"/>
                </a:solidFill>
                <a:latin typeface="+mj-lt"/>
              </a:rPr>
              <a:t>neumonia</a:t>
            </a:r>
            <a:endParaRPr lang="en-US" sz="2000" dirty="0" smtClean="0">
              <a:solidFill>
                <a:schemeClr val="bg1"/>
              </a:solidFill>
              <a:latin typeface="+mj-lt"/>
            </a:endParaRPr>
          </a:p>
          <a:p>
            <a:pPr algn="ctr" eaLnBrk="1" hangingPunct="1">
              <a:lnSpc>
                <a:spcPct val="95000"/>
              </a:lnSpc>
              <a:defRPr/>
            </a:pPr>
            <a:r>
              <a:rPr lang="en" sz="2000" dirty="0" smtClean="0">
                <a:solidFill>
                  <a:schemeClr val="bg1"/>
                </a:solidFill>
                <a:latin typeface="+mj-lt"/>
              </a:rPr>
              <a:t>     Reception in </a:t>
            </a:r>
            <a:r>
              <a:rPr lang="sr-Latn-RS" sz="2000" dirty="0" smtClean="0">
                <a:solidFill>
                  <a:schemeClr val="bg1"/>
                </a:solidFill>
                <a:latin typeface="+mj-lt"/>
              </a:rPr>
              <a:t>ICU</a:t>
            </a:r>
            <a:r>
              <a:rPr lang="en" sz="2000" dirty="0" smtClean="0">
                <a:solidFill>
                  <a:schemeClr val="bg1"/>
                </a:solidFill>
                <a:latin typeface="+mj-lt"/>
              </a:rPr>
              <a:t> if score</a:t>
            </a:r>
            <a:r>
              <a:rPr lang="sr-Latn-RS" sz="2000" dirty="0" smtClean="0">
                <a:solidFill>
                  <a:schemeClr val="bg1"/>
                </a:solidFill>
                <a:latin typeface="+mj-lt"/>
              </a:rPr>
              <a:t> is</a:t>
            </a:r>
            <a:r>
              <a:rPr lang="en" sz="2000" dirty="0" smtClean="0">
                <a:solidFill>
                  <a:schemeClr val="bg1"/>
                </a:solidFill>
                <a:latin typeface="+mj-lt"/>
              </a:rPr>
              <a:t> 4 or 5</a:t>
            </a:r>
          </a:p>
        </p:txBody>
      </p:sp>
      <p:sp>
        <p:nvSpPr>
          <p:cNvPr id="77840" name="Line 11"/>
          <p:cNvSpPr>
            <a:spLocks noChangeShapeType="1"/>
          </p:cNvSpPr>
          <p:nvPr/>
        </p:nvSpPr>
        <p:spPr bwMode="auto">
          <a:xfrm flipH="1">
            <a:off x="2828925" y="4365625"/>
            <a:ext cx="938213" cy="358775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7841" name="Line 12"/>
          <p:cNvSpPr>
            <a:spLocks noChangeShapeType="1"/>
          </p:cNvSpPr>
          <p:nvPr/>
        </p:nvSpPr>
        <p:spPr bwMode="auto">
          <a:xfrm flipH="1">
            <a:off x="4943475" y="4292600"/>
            <a:ext cx="38100" cy="4318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7842" name="Line 13"/>
          <p:cNvSpPr>
            <a:spLocks noChangeShapeType="1"/>
          </p:cNvSpPr>
          <p:nvPr/>
        </p:nvSpPr>
        <p:spPr bwMode="auto">
          <a:xfrm>
            <a:off x="6115050" y="4292600"/>
            <a:ext cx="1296988" cy="360363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7843" name="Line 14"/>
          <p:cNvSpPr>
            <a:spLocks noChangeShapeType="1"/>
          </p:cNvSpPr>
          <p:nvPr/>
        </p:nvSpPr>
        <p:spPr bwMode="auto">
          <a:xfrm>
            <a:off x="2743200" y="5227638"/>
            <a:ext cx="0" cy="563562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7844" name="Line 15"/>
          <p:cNvSpPr>
            <a:spLocks noChangeShapeType="1"/>
          </p:cNvSpPr>
          <p:nvPr/>
        </p:nvSpPr>
        <p:spPr bwMode="auto">
          <a:xfrm>
            <a:off x="4972050" y="5227638"/>
            <a:ext cx="0" cy="563562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7845" name="Line 16"/>
          <p:cNvSpPr>
            <a:spLocks noChangeShapeType="1"/>
          </p:cNvSpPr>
          <p:nvPr/>
        </p:nvSpPr>
        <p:spPr bwMode="auto">
          <a:xfrm>
            <a:off x="7715250" y="5199063"/>
            <a:ext cx="0" cy="246062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422275" y="430213"/>
            <a:ext cx="9418638" cy="10779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Assessment </a:t>
            </a:r>
            <a:r>
              <a:rPr lang="sr-Latn-RS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of </a:t>
            </a:r>
            <a:r>
              <a:rPr lang="en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pneumonia </a:t>
            </a:r>
            <a:r>
              <a:rPr lang="sr-Latn-RS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severity in </a:t>
            </a:r>
            <a:r>
              <a:rPr lang="en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out</a:t>
            </a:r>
            <a:r>
              <a:rPr lang="sr-Latn-RS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patiens</a:t>
            </a:r>
            <a:r>
              <a:rPr lang="en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sr-Latn-CS" sz="3200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 (SCORE </a:t>
            </a:r>
            <a:r>
              <a:rPr lang="en" sz="3200" b="1" u="sng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CRB-65 </a:t>
            </a:r>
            <a:r>
              <a:rPr lang="en" sz="32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)           </a:t>
            </a:r>
            <a:endParaRPr lang="en-US" sz="3200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2475" y="1870075"/>
            <a:ext cx="9324975" cy="2638425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290513" indent="-290513" eaLnBrk="1" hangingPunct="1">
              <a:spcBef>
                <a:spcPct val="30000"/>
              </a:spcBef>
              <a:buClr>
                <a:srgbClr val="A89EDA"/>
              </a:buClr>
              <a:buSzPct val="65000"/>
              <a:buFontTx/>
              <a:buNone/>
            </a:pPr>
            <a:r>
              <a:rPr lang="en" sz="2000" dirty="0" smtClean="0"/>
              <a:t>Any of</a:t>
            </a:r>
            <a:r>
              <a:rPr lang="sr-Latn-RS" sz="2000" dirty="0" smtClean="0"/>
              <a:t> the following</a:t>
            </a:r>
            <a:r>
              <a:rPr lang="en" sz="2000" dirty="0" smtClean="0"/>
              <a:t>:</a:t>
            </a:r>
          </a:p>
          <a:p>
            <a:pPr marL="290513" indent="-290513" eaLnBrk="1" hangingPunct="1">
              <a:spcBef>
                <a:spcPct val="10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confusion</a:t>
            </a:r>
          </a:p>
          <a:p>
            <a:pPr marL="290513" indent="-290513" eaLnBrk="1" hangingPunct="1">
              <a:spcBef>
                <a:spcPct val="10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respiratory frequency </a:t>
            </a:r>
            <a:r>
              <a:rPr lang="en" sz="2000" b="1" dirty="0" smtClean="0">
                <a:sym typeface="Symbol" panose="05050102010706020507" pitchFamily="18" charset="2"/>
              </a:rPr>
              <a:t> </a:t>
            </a:r>
            <a:r>
              <a:rPr lang="en" sz="2000" dirty="0" smtClean="0"/>
              <a:t>30/min</a:t>
            </a:r>
          </a:p>
          <a:p>
            <a:pPr marL="290513" indent="-290513" eaLnBrk="1" hangingPunct="1">
              <a:spcBef>
                <a:spcPct val="10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blood pressure (systolic &lt; 90 mmHg or diastolic </a:t>
            </a:r>
            <a:r>
              <a:rPr lang="en" sz="2000" b="1" dirty="0" smtClean="0">
                <a:sym typeface="Symbol" panose="05050102010706020507" pitchFamily="18" charset="2"/>
              </a:rPr>
              <a:t>&lt; </a:t>
            </a:r>
            <a:r>
              <a:rPr lang="en" sz="2000" dirty="0" smtClean="0"/>
              <a:t>60 mmHg)</a:t>
            </a:r>
          </a:p>
          <a:p>
            <a:pPr marL="290513" indent="-290513" eaLnBrk="1" hangingPunct="1">
              <a:spcBef>
                <a:spcPct val="10000"/>
              </a:spcBef>
              <a:buClr>
                <a:srgbClr val="A89EDA"/>
              </a:buClr>
              <a:buSzPct val="65000"/>
            </a:pPr>
            <a:r>
              <a:rPr lang="en" sz="2000" dirty="0" smtClean="0"/>
              <a:t>age </a:t>
            </a:r>
            <a:r>
              <a:rPr lang="en" sz="2000" b="1" dirty="0" smtClean="0">
                <a:sym typeface="Symbol" panose="05050102010706020507" pitchFamily="18" charset="2"/>
              </a:rPr>
              <a:t> </a:t>
            </a:r>
            <a:r>
              <a:rPr lang="en" sz="2000" dirty="0" smtClean="0"/>
              <a:t>65 years</a:t>
            </a:r>
          </a:p>
          <a:p>
            <a:pPr marL="290513" indent="-290513" eaLnBrk="1" hangingPunct="1">
              <a:spcBef>
                <a:spcPct val="30000"/>
              </a:spcBef>
              <a:buClr>
                <a:srgbClr val="A89EDA"/>
              </a:buClr>
              <a:buSzPct val="65000"/>
              <a:buFontTx/>
              <a:buNone/>
            </a:pPr>
            <a:r>
              <a:rPr lang="en" sz="2000" b="1" dirty="0" smtClean="0"/>
              <a:t>One point for each existing finding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2457450" y="4648200"/>
            <a:ext cx="6000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" sz="2200" b="1">
                <a:solidFill>
                  <a:schemeClr val="bg1"/>
                </a:solidFill>
                <a:latin typeface="Tahoma" panose="020B0604030504040204" pitchFamily="34" charset="0"/>
              </a:rPr>
              <a:t>0</a:t>
            </a:r>
            <a:endParaRPr lang="en-US" sz="2200" b="1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4114800" y="4648200"/>
            <a:ext cx="1628775" cy="4365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" sz="2200" b="1" dirty="0">
                <a:latin typeface="Tahoma" pitchFamily="34" charset="0"/>
              </a:rPr>
              <a:t>1 or 2</a:t>
            </a:r>
            <a:endParaRPr lang="en-US" sz="2200" b="1" dirty="0">
              <a:latin typeface="Tahoma" pitchFamily="34" charset="0"/>
            </a:endParaRP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6900863" y="4648200"/>
            <a:ext cx="1628775" cy="4365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" sz="2200" b="1" dirty="0">
                <a:latin typeface="Tahoma" pitchFamily="34" charset="0"/>
              </a:rPr>
              <a:t>3 or 4</a:t>
            </a:r>
            <a:endParaRPr lang="en-US" sz="2200" b="1" dirty="0">
              <a:latin typeface="Tahoma" pitchFamily="34" charset="0"/>
            </a:endParaRPr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2065338" y="4652963"/>
            <a:ext cx="1295400" cy="490537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" sz="2400" b="1" dirty="0"/>
              <a:t>0</a:t>
            </a:r>
            <a:endParaRPr lang="en-US" sz="2400" b="1" dirty="0"/>
          </a:p>
        </p:txBody>
      </p:sp>
      <p:sp>
        <p:nvSpPr>
          <p:cNvPr id="78862" name="Text Box 8"/>
          <p:cNvSpPr txBox="1">
            <a:spLocks noChangeArrowheads="1"/>
          </p:cNvSpPr>
          <p:nvPr/>
        </p:nvSpPr>
        <p:spPr bwMode="auto">
          <a:xfrm>
            <a:off x="422275" y="5956300"/>
            <a:ext cx="2735263" cy="771525"/>
          </a:xfrm>
          <a:prstGeom prst="rect">
            <a:avLst/>
          </a:prstGeom>
          <a:solidFill>
            <a:schemeClr val="bg1"/>
          </a:solidFill>
          <a:ln w="9525">
            <a:miter lim="800000"/>
            <a:headEnd/>
            <a:tailEnd/>
          </a:ln>
          <a:scene3d>
            <a:camera prst="legacyPerspectiveTopRight"/>
            <a:lightRig rig="legacyHarsh3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bg1"/>
            </a:contourClr>
          </a:sp3d>
        </p:spPr>
        <p:txBody>
          <a:bodyPr>
            <a:spAutoFit/>
            <a:flatTx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" sz="2200" b="1" dirty="0" err="1" smtClean="0">
                <a:solidFill>
                  <a:schemeClr val="bg1"/>
                </a:solidFill>
                <a:latin typeface="+mn-lt"/>
              </a:rPr>
              <a:t>Possible</a:t>
            </a:r>
            <a:r>
              <a:rPr lang="en" sz="22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" sz="2200" b="1" dirty="0" err="1" smtClean="0">
                <a:solidFill>
                  <a:schemeClr val="bg1"/>
                </a:solidFill>
                <a:latin typeface="+mn-lt"/>
              </a:rPr>
              <a:t>treatment</a:t>
            </a:r>
            <a:r>
              <a:rPr lang="en" sz="2200" b="1" dirty="0" smtClean="0">
                <a:solidFill>
                  <a:schemeClr val="bg1"/>
                </a:solidFill>
                <a:latin typeface="+mn-lt"/>
              </a:rPr>
              <a:t> </a:t>
            </a:r>
            <a:endParaRPr lang="en-US" sz="2200" b="1" dirty="0" smtClean="0">
              <a:solidFill>
                <a:schemeClr val="bg1"/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en" sz="2200" b="1" dirty="0" smtClean="0">
                <a:solidFill>
                  <a:schemeClr val="bg1"/>
                </a:solidFill>
                <a:latin typeface="+mn-lt"/>
              </a:rPr>
              <a:t>in </a:t>
            </a:r>
            <a:r>
              <a:rPr lang="en" sz="2200" b="1" dirty="0" err="1" smtClean="0">
                <a:solidFill>
                  <a:schemeClr val="bg1"/>
                </a:solidFill>
                <a:latin typeface="+mn-lt"/>
              </a:rPr>
              <a:t>home</a:t>
            </a:r>
            <a:endParaRPr lang="en-US" sz="2200" b="1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8863" name="Text Box 9"/>
          <p:cNvSpPr txBox="1">
            <a:spLocks noChangeArrowheads="1"/>
          </p:cNvSpPr>
          <p:nvPr/>
        </p:nvSpPr>
        <p:spPr bwMode="auto">
          <a:xfrm>
            <a:off x="3786188" y="5951538"/>
            <a:ext cx="2787650" cy="771525"/>
          </a:xfrm>
          <a:prstGeom prst="rect">
            <a:avLst/>
          </a:prstGeom>
          <a:solidFill>
            <a:schemeClr val="bg1"/>
          </a:solidFill>
          <a:ln w="9525">
            <a:miter lim="800000"/>
            <a:headEnd/>
            <a:tailEnd/>
          </a:ln>
          <a:scene3d>
            <a:camera prst="legacyObliqueTopRight"/>
            <a:lightRig rig="legacyHarsh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bg1"/>
            </a:contourClr>
          </a:sp3d>
        </p:spPr>
        <p:txBody>
          <a:bodyPr>
            <a:spAutoFit/>
            <a:flatTx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" sz="2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 </a:t>
            </a:r>
            <a:r>
              <a:rPr lang="en" sz="2200" b="1" dirty="0" err="1" smtClean="0">
                <a:solidFill>
                  <a:schemeClr val="bg1"/>
                </a:solidFill>
                <a:latin typeface="+mn-lt"/>
              </a:rPr>
              <a:t>Consider</a:t>
            </a:r>
            <a:r>
              <a:rPr lang="en" sz="22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" sz="2200" b="1" dirty="0" err="1" smtClean="0">
                <a:solidFill>
                  <a:schemeClr val="bg1"/>
                </a:solidFill>
                <a:latin typeface="+mn-lt"/>
              </a:rPr>
              <a:t>hospital</a:t>
            </a:r>
            <a:r>
              <a:rPr lang="en" sz="22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" sz="2200" b="1" dirty="0" err="1" smtClean="0">
                <a:solidFill>
                  <a:schemeClr val="bg1"/>
                </a:solidFill>
                <a:latin typeface="+mn-lt"/>
              </a:rPr>
              <a:t>treatment</a:t>
            </a:r>
            <a:endParaRPr lang="en-US" sz="2200" b="1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8864" name="Text Box 10"/>
          <p:cNvSpPr txBox="1">
            <a:spLocks noChangeArrowheads="1"/>
          </p:cNvSpPr>
          <p:nvPr/>
        </p:nvSpPr>
        <p:spPr bwMode="auto">
          <a:xfrm>
            <a:off x="7088188" y="5907088"/>
            <a:ext cx="2835275" cy="762000"/>
          </a:xfrm>
          <a:prstGeom prst="rect">
            <a:avLst/>
          </a:prstGeom>
          <a:solidFill>
            <a:schemeClr val="bg1"/>
          </a:solidFill>
          <a:ln w="9525">
            <a:miter lim="800000"/>
            <a:headEnd/>
            <a:tailEnd/>
          </a:ln>
          <a:scene3d>
            <a:camera prst="legacyObliqueTopRight"/>
            <a:lightRig rig="legacyHarsh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bg1"/>
            </a:contourClr>
          </a:sp3d>
        </p:spPr>
        <p:txBody>
          <a:bodyPr>
            <a:spAutoFit/>
            <a:flatTx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" sz="2200" b="1" dirty="0" smtClean="0">
                <a:solidFill>
                  <a:schemeClr val="bg1"/>
                </a:solidFill>
                <a:latin typeface="+mn-lt"/>
              </a:rPr>
              <a:t>Urgent </a:t>
            </a:r>
            <a:r>
              <a:rPr lang="sr-Latn-RS" sz="2200" b="1" dirty="0" smtClean="0">
                <a:solidFill>
                  <a:schemeClr val="bg1"/>
                </a:solidFill>
                <a:latin typeface="+mn-lt"/>
              </a:rPr>
              <a:t>admittance</a:t>
            </a:r>
            <a:r>
              <a:rPr lang="en" sz="2200" b="1" dirty="0" smtClean="0">
                <a:solidFill>
                  <a:schemeClr val="bg1"/>
                </a:solidFill>
                <a:latin typeface="+mn-lt"/>
              </a:rPr>
              <a:t> </a:t>
            </a:r>
            <a:endParaRPr lang="en-US" sz="2200" b="1" dirty="0" smtClean="0">
              <a:solidFill>
                <a:schemeClr val="bg1"/>
              </a:solidFill>
              <a:latin typeface="+mn-lt"/>
            </a:endParaRPr>
          </a:p>
          <a:p>
            <a:pPr algn="ctr" eaLnBrk="1" hangingPunct="1">
              <a:defRPr/>
            </a:pPr>
            <a:r>
              <a:rPr lang="en" sz="2200" b="1" dirty="0" smtClean="0">
                <a:solidFill>
                  <a:schemeClr val="bg1"/>
                </a:solidFill>
                <a:latin typeface="+mn-lt"/>
              </a:rPr>
              <a:t>to </a:t>
            </a:r>
            <a:r>
              <a:rPr lang="en" sz="2200" b="1" dirty="0" err="1" smtClean="0">
                <a:solidFill>
                  <a:schemeClr val="bg1"/>
                </a:solidFill>
                <a:latin typeface="+mn-lt"/>
              </a:rPr>
              <a:t>the hospital</a:t>
            </a:r>
            <a:endParaRPr lang="en-US" sz="2200" b="1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8865" name="Line 11"/>
          <p:cNvSpPr>
            <a:spLocks noChangeShapeType="1"/>
          </p:cNvSpPr>
          <p:nvPr/>
        </p:nvSpPr>
        <p:spPr bwMode="auto">
          <a:xfrm flipH="1">
            <a:off x="2828925" y="3975100"/>
            <a:ext cx="1285875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8866" name="Line 12"/>
          <p:cNvSpPr>
            <a:spLocks noChangeShapeType="1"/>
          </p:cNvSpPr>
          <p:nvPr/>
        </p:nvSpPr>
        <p:spPr bwMode="auto">
          <a:xfrm>
            <a:off x="4943475" y="4025900"/>
            <a:ext cx="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8867" name="Line 13"/>
          <p:cNvSpPr>
            <a:spLocks noChangeShapeType="1"/>
          </p:cNvSpPr>
          <p:nvPr/>
        </p:nvSpPr>
        <p:spPr bwMode="auto">
          <a:xfrm>
            <a:off x="5772150" y="3975100"/>
            <a:ext cx="17145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8868" name="Line 14"/>
          <p:cNvSpPr>
            <a:spLocks noChangeShapeType="1"/>
          </p:cNvSpPr>
          <p:nvPr/>
        </p:nvSpPr>
        <p:spPr bwMode="auto">
          <a:xfrm>
            <a:off x="2743200" y="5227638"/>
            <a:ext cx="0" cy="5635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8869" name="Line 15"/>
          <p:cNvSpPr>
            <a:spLocks noChangeShapeType="1"/>
          </p:cNvSpPr>
          <p:nvPr/>
        </p:nvSpPr>
        <p:spPr bwMode="auto">
          <a:xfrm>
            <a:off x="4972050" y="5227638"/>
            <a:ext cx="0" cy="5635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78870" name="Line 16"/>
          <p:cNvSpPr>
            <a:spLocks noChangeShapeType="1"/>
          </p:cNvSpPr>
          <p:nvPr/>
        </p:nvSpPr>
        <p:spPr bwMode="auto">
          <a:xfrm>
            <a:off x="7980363" y="5157788"/>
            <a:ext cx="0" cy="5635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30213"/>
            <a:ext cx="9393238" cy="113733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/>
            </a:r>
            <a:b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</a:b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TREATMENT 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O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F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COMMUNITY ACQUIRED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PNEUMONIA</a:t>
            </a:r>
            <a:endParaRPr lang="en-US" sz="4000" dirty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5488" y="2598738"/>
            <a:ext cx="8650287" cy="2511425"/>
          </a:xfrm>
          <a:solidFill>
            <a:schemeClr val="bg1"/>
          </a:solidFill>
        </p:spPr>
        <p:txBody>
          <a:bodyPr/>
          <a:lstStyle/>
          <a:p>
            <a:pPr eaLnBrk="1" hangingPunct="1">
              <a:defRPr/>
            </a:pPr>
            <a:r>
              <a:rPr lang="en" sz="3600" b="1" dirty="0" smtClean="0">
                <a:latin typeface="+mj-lt"/>
                <a:cs typeface="Times New Roman" panose="02020603050405020304" pitchFamily="18" charset="0"/>
              </a:rPr>
              <a:t>EMPIRICALLY</a:t>
            </a:r>
          </a:p>
          <a:p>
            <a:pPr eaLnBrk="1" hangingPunct="1">
              <a:defRPr/>
            </a:pPr>
            <a:endParaRPr lang="en-US" sz="3600" b="1" dirty="0" smtClean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3600" b="1" dirty="0" smtClean="0">
                <a:latin typeface="+mj-lt"/>
                <a:cs typeface="Times New Roman" panose="02020603050405020304" pitchFamily="18" charset="0"/>
              </a:rPr>
              <a:t>CAUSAL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0850" y="425450"/>
            <a:ext cx="9402763" cy="896938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Empirical treatment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3888" y="1639888"/>
            <a:ext cx="9056687" cy="4092575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65000"/>
              </a:lnSpc>
            </a:pPr>
            <a:r>
              <a:rPr lang="en" sz="2400" dirty="0" smtClean="0">
                <a:cs typeface="Times New Roman" panose="02020603050405020304" pitchFamily="18" charset="0"/>
              </a:rPr>
              <a:t>Confirm </a:t>
            </a:r>
            <a:r>
              <a:rPr lang="sr-Latn-RS" sz="2400" dirty="0" smtClean="0">
                <a:cs typeface="Times New Roman" panose="02020603050405020304" pitchFamily="18" charset="0"/>
              </a:rPr>
              <a:t>the </a:t>
            </a:r>
            <a:r>
              <a:rPr lang="en" sz="2400" dirty="0" smtClean="0">
                <a:cs typeface="Times New Roman" panose="02020603050405020304" pitchFamily="18" charset="0"/>
              </a:rPr>
              <a:t>diagnosis </a:t>
            </a:r>
            <a:r>
              <a:rPr lang="sr-Latn-RS" sz="2400" dirty="0" smtClean="0">
                <a:cs typeface="Times New Roman" panose="02020603050405020304" pitchFamily="18" charset="0"/>
              </a:rPr>
              <a:t>with chest </a:t>
            </a:r>
            <a:r>
              <a:rPr lang="en" sz="2400" dirty="0" smtClean="0">
                <a:cs typeface="Times New Roman" panose="02020603050405020304" pitchFamily="18" charset="0"/>
              </a:rPr>
              <a:t>radiography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  <a:buFontTx/>
              <a:buNone/>
            </a:pP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</a:pPr>
            <a:r>
              <a:rPr lang="sr-Latn-RS" sz="2400" dirty="0" smtClean="0">
                <a:cs typeface="Times New Roman" panose="02020603050405020304" pitchFamily="18" charset="0"/>
              </a:rPr>
              <a:t>In </a:t>
            </a:r>
            <a:r>
              <a:rPr lang="en" sz="2400" dirty="0" smtClean="0">
                <a:cs typeface="Times New Roman" panose="02020603050405020304" pitchFamily="18" charset="0"/>
              </a:rPr>
              <a:t>all patients </a:t>
            </a:r>
            <a:r>
              <a:rPr lang="sr-Latn-RS" sz="2400" dirty="0" smtClean="0">
                <a:cs typeface="Times New Roman" panose="02020603050405020304" pitchFamily="18" charset="0"/>
              </a:rPr>
              <a:t>it is necessary </a:t>
            </a:r>
            <a:r>
              <a:rPr lang="en" sz="2400" dirty="0" smtClean="0">
                <a:cs typeface="Times New Roman" panose="02020603050405020304" pitchFamily="18" charset="0"/>
              </a:rPr>
              <a:t>to cover S.pneumoniae and atypical pathogens (Mycoplasma, Legionella , Chlamydia)</a:t>
            </a:r>
          </a:p>
          <a:p>
            <a:pPr eaLnBrk="1" hangingPunct="1">
              <a:lnSpc>
                <a:spcPct val="65000"/>
              </a:lnSpc>
            </a:pP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</a:pPr>
            <a:r>
              <a:rPr lang="en" sz="2400" dirty="0" smtClean="0">
                <a:cs typeface="Times New Roman" panose="02020603050405020304" pitchFamily="18" charset="0"/>
              </a:rPr>
              <a:t>Consider comorbidities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  <a:buFontTx/>
              <a:buNone/>
            </a:pPr>
            <a:r>
              <a:rPr lang="en" sz="2400" dirty="0" smtClean="0">
                <a:cs typeface="Times New Roman" panose="02020603050405020304" pitchFamily="18" charset="0"/>
              </a:rPr>
              <a:t>      </a:t>
            </a:r>
            <a:r>
              <a:rPr lang="sr-Latn-RS" sz="2400" dirty="0" smtClean="0">
                <a:cs typeface="Times New Roman" panose="02020603050405020304" pitchFamily="18" charset="0"/>
              </a:rPr>
              <a:t>    </a:t>
            </a:r>
            <a:r>
              <a:rPr lang="en" sz="2400" dirty="0" smtClean="0">
                <a:cs typeface="Times New Roman" panose="02020603050405020304" pitchFamily="18" charset="0"/>
              </a:rPr>
              <a:t>COPD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  <a:buFontTx/>
              <a:buNone/>
            </a:pPr>
            <a:r>
              <a:rPr lang="en" sz="2400" dirty="0" smtClean="0">
                <a:cs typeface="Times New Roman" panose="02020603050405020304" pitchFamily="18" charset="0"/>
              </a:rPr>
              <a:t>      </a:t>
            </a:r>
            <a:r>
              <a:rPr lang="sr-Latn-RS" sz="2400" dirty="0" smtClean="0">
                <a:cs typeface="Times New Roman" panose="02020603050405020304" pitchFamily="18" charset="0"/>
              </a:rPr>
              <a:t>    </a:t>
            </a:r>
            <a:r>
              <a:rPr lang="en" sz="2400" dirty="0" smtClean="0">
                <a:cs typeface="Times New Roman" panose="02020603050405020304" pitchFamily="18" charset="0"/>
              </a:rPr>
              <a:t>Predisposition </a:t>
            </a:r>
            <a:r>
              <a:rPr lang="sr-Latn-RS" sz="2400" dirty="0">
                <a:cs typeface="Times New Roman" panose="02020603050405020304" pitchFamily="18" charset="0"/>
              </a:rPr>
              <a:t>f</a:t>
            </a:r>
            <a:r>
              <a:rPr lang="en" sz="2400" dirty="0" smtClean="0">
                <a:cs typeface="Times New Roman" panose="02020603050405020304" pitchFamily="18" charset="0"/>
              </a:rPr>
              <a:t>or aspiration </a:t>
            </a:r>
          </a:p>
          <a:p>
            <a:pPr eaLnBrk="1" hangingPunct="1">
              <a:lnSpc>
                <a:spcPct val="65000"/>
              </a:lnSpc>
              <a:buFontTx/>
              <a:buNone/>
            </a:pPr>
            <a:r>
              <a:rPr lang="en" sz="2400" dirty="0" smtClean="0">
                <a:cs typeface="Times New Roman" panose="02020603050405020304" pitchFamily="18" charset="0"/>
              </a:rPr>
              <a:t>   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</a:pPr>
            <a:r>
              <a:rPr lang="en" sz="2400" dirty="0" smtClean="0">
                <a:cs typeface="Times New Roman" panose="02020603050405020304" pitchFamily="18" charset="0"/>
              </a:rPr>
              <a:t>Determine the place of treatment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  <a:buFontTx/>
              <a:buNone/>
            </a:pPr>
            <a:r>
              <a:rPr lang="en" sz="2400" dirty="0" smtClean="0">
                <a:cs typeface="Times New Roman" panose="02020603050405020304" pitchFamily="18" charset="0"/>
              </a:rPr>
              <a:t>       </a:t>
            </a:r>
            <a:r>
              <a:rPr lang="sr-Latn-RS" sz="2400" dirty="0" smtClean="0">
                <a:cs typeface="Times New Roman" panose="02020603050405020304" pitchFamily="18" charset="0"/>
              </a:rPr>
              <a:t>   at</a:t>
            </a:r>
            <a:r>
              <a:rPr lang="en" sz="2400" dirty="0" smtClean="0">
                <a:cs typeface="Times New Roman" panose="02020603050405020304" pitchFamily="18" charset="0"/>
              </a:rPr>
              <a:t> home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  <a:buFontTx/>
              <a:buNone/>
            </a:pPr>
            <a:r>
              <a:rPr lang="en" sz="2400" dirty="0" smtClean="0">
                <a:cs typeface="Times New Roman" panose="02020603050405020304" pitchFamily="18" charset="0"/>
              </a:rPr>
              <a:t>       </a:t>
            </a:r>
            <a:r>
              <a:rPr lang="sr-Latn-RS" sz="2400" dirty="0" smtClean="0">
                <a:cs typeface="Times New Roman" panose="02020603050405020304" pitchFamily="18" charset="0"/>
              </a:rPr>
              <a:t>   </a:t>
            </a:r>
            <a:r>
              <a:rPr lang="en" sz="2400" dirty="0" smtClean="0">
                <a:cs typeface="Times New Roman" panose="02020603050405020304" pitchFamily="18" charset="0"/>
              </a:rPr>
              <a:t>in hospital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  <a:buFontTx/>
              <a:buNone/>
            </a:pPr>
            <a:r>
              <a:rPr lang="en" sz="2400" dirty="0" smtClean="0">
                <a:cs typeface="Times New Roman" panose="02020603050405020304" pitchFamily="18" charset="0"/>
              </a:rPr>
              <a:t>       </a:t>
            </a:r>
            <a:r>
              <a:rPr lang="sr-Latn-RS" sz="2400" dirty="0" smtClean="0">
                <a:cs typeface="Times New Roman" panose="02020603050405020304" pitchFamily="18" charset="0"/>
              </a:rPr>
              <a:t>   </a:t>
            </a:r>
            <a:r>
              <a:rPr lang="en" sz="2400" dirty="0" smtClean="0">
                <a:cs typeface="Times New Roman" panose="02020603050405020304" pitchFamily="18" charset="0"/>
              </a:rPr>
              <a:t>in </a:t>
            </a:r>
            <a:r>
              <a:rPr lang="sr-Latn-RS" sz="2400" dirty="0" smtClean="0">
                <a:cs typeface="Times New Roman" panose="02020603050405020304" pitchFamily="18" charset="0"/>
              </a:rPr>
              <a:t>a nursing facility</a:t>
            </a:r>
            <a:endParaRPr lang="en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65000"/>
              </a:lnSpc>
            </a:pP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430213"/>
            <a:ext cx="9404350" cy="815975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Empirical t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reatment</a:t>
            </a:r>
            <a:endParaRPr lang="sr-Latn-CS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5938" y="2005013"/>
            <a:ext cx="9324975" cy="2909887"/>
          </a:xfrm>
          <a:solidFill>
            <a:schemeClr val="bg1"/>
          </a:solidFill>
        </p:spPr>
        <p:txBody>
          <a:bodyPr/>
          <a:lstStyle/>
          <a:p>
            <a:pPr eaLnBrk="1" hangingPunct="1">
              <a:defRPr/>
            </a:pP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Recommendations</a:t>
            </a:r>
            <a:r>
              <a:rPr lang="en" sz="2400" dirty="0" smtClean="0">
                <a:solidFill>
                  <a:srgbClr val="FFFF00"/>
                </a:solidFill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solidFill>
                  <a:schemeClr val="hlink"/>
                </a:solidFill>
                <a:cs typeface="Times New Roman" panose="02020603050405020304" pitchFamily="18" charset="0"/>
              </a:rPr>
              <a:t>- </a:t>
            </a:r>
            <a:r>
              <a:rPr lang="en" sz="2400" dirty="0" smtClean="0">
                <a:cs typeface="Times New Roman" panose="02020603050405020304" pitchFamily="18" charset="0"/>
              </a:rPr>
              <a:t>according to the disease</a:t>
            </a:r>
            <a:r>
              <a:rPr lang="sr-Latn-RS" sz="2400" dirty="0" smtClean="0">
                <a:cs typeface="Times New Roman" panose="02020603050405020304" pitchFamily="18" charset="0"/>
              </a:rPr>
              <a:t> on</a:t>
            </a:r>
            <a:r>
              <a:rPr lang="en" sz="2400" dirty="0" smtClean="0">
                <a:cs typeface="Times New Roman" panose="02020603050405020304" pitchFamily="18" charset="0"/>
              </a:rPr>
              <a:t>s</a:t>
            </a:r>
            <a:r>
              <a:rPr lang="sr-Latn-RS" sz="2400" dirty="0" smtClean="0">
                <a:cs typeface="Times New Roman" panose="02020603050405020304" pitchFamily="18" charset="0"/>
              </a:rPr>
              <a:t>et</a:t>
            </a:r>
            <a:r>
              <a:rPr lang="en" sz="2400" dirty="0" smtClean="0">
                <a:cs typeface="Times New Roman" panose="02020603050405020304" pitchFamily="18" charset="0"/>
              </a:rPr>
              <a:t> , </a:t>
            </a:r>
            <a:r>
              <a:rPr lang="sr-Latn-RS" sz="2400" dirty="0" smtClean="0">
                <a:cs typeface="Times New Roman" panose="02020603050405020304" pitchFamily="18" charset="0"/>
              </a:rPr>
              <a:t>risk </a:t>
            </a:r>
            <a:r>
              <a:rPr lang="en" sz="2400" dirty="0" smtClean="0">
                <a:cs typeface="Times New Roman" panose="02020603050405020304" pitchFamily="18" charset="0"/>
              </a:rPr>
              <a:t>factors</a:t>
            </a:r>
            <a:r>
              <a:rPr lang="sr-Latn-RS" sz="2400" dirty="0" smtClean="0">
                <a:cs typeface="Times New Roman" panose="02020603050405020304" pitchFamily="18" charset="0"/>
              </a:rPr>
              <a:t> f</a:t>
            </a:r>
            <a:r>
              <a:rPr lang="en" sz="2400" dirty="0" smtClean="0">
                <a:cs typeface="Times New Roman" panose="02020603050405020304" pitchFamily="18" charset="0"/>
              </a:rPr>
              <a:t>or multiresistance</a:t>
            </a:r>
            <a:r>
              <a:rPr lang="en" sz="2400" dirty="0" smtClean="0">
                <a:solidFill>
                  <a:schemeClr val="hlink"/>
                </a:solidFill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defRPr/>
            </a:pPr>
            <a:r>
              <a:rPr lang="sr-Latn-RS" sz="2400" b="1" dirty="0" err="1">
                <a:solidFill>
                  <a:schemeClr val="accent4"/>
                </a:solidFill>
                <a:cs typeface="Times New Roman" panose="02020603050405020304" pitchFamily="18" charset="0"/>
              </a:rPr>
              <a:t>T</a:t>
            </a: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he data about local resistance and causative agents</a:t>
            </a:r>
            <a:endParaRPr lang="sl-SI" sz="2400" b="1" dirty="0" smtClean="0">
              <a:solidFill>
                <a:schemeClr val="accent4"/>
              </a:solidFill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Never</a:t>
            </a:r>
            <a:r>
              <a:rPr lang="e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solidFill>
                  <a:schemeClr val="hlink"/>
                </a:solidFill>
                <a:cs typeface="Times New Roman" panose="02020603050405020304" pitchFamily="18" charset="0"/>
              </a:rPr>
              <a:t>- </a:t>
            </a:r>
            <a:r>
              <a:rPr lang="en" sz="2400" dirty="0" smtClean="0">
                <a:cs typeface="Times New Roman" panose="02020603050405020304" pitchFamily="18" charset="0"/>
              </a:rPr>
              <a:t>an antibiotic which </a:t>
            </a:r>
            <a:r>
              <a:rPr lang="sr-Latn-RS" sz="2400" dirty="0" smtClean="0">
                <a:cs typeface="Times New Roman" panose="02020603050405020304" pitchFamily="18" charset="0"/>
              </a:rPr>
              <a:t>was</a:t>
            </a:r>
            <a:r>
              <a:rPr lang="en" sz="2400" dirty="0" smtClean="0">
                <a:cs typeface="Times New Roman" panose="02020603050405020304" pitchFamily="18" charset="0"/>
              </a:rPr>
              <a:t> used </a:t>
            </a:r>
            <a:r>
              <a:rPr lang="sr-Latn-RS" sz="2400" dirty="0" smtClean="0">
                <a:cs typeface="Times New Roman" panose="02020603050405020304" pitchFamily="18" charset="0"/>
              </a:rPr>
              <a:t>within the </a:t>
            </a:r>
            <a:r>
              <a:rPr lang="en" sz="2400" dirty="0" smtClean="0">
                <a:cs typeface="Times New Roman" panose="02020603050405020304" pitchFamily="18" charset="0"/>
              </a:rPr>
              <a:t>last 2 weeks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A combination</a:t>
            </a:r>
            <a:r>
              <a:rPr lang="en" sz="24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cs typeface="Times New Roman" panose="02020603050405020304" pitchFamily="18" charset="0"/>
              </a:rPr>
              <a:t>of m</a:t>
            </a:r>
            <a:r>
              <a:rPr lang="en" sz="2400" dirty="0" smtClean="0">
                <a:cs typeface="Times New Roman" panose="02020603050405020304" pitchFamily="18" charset="0"/>
              </a:rPr>
              <a:t>edicines is</a:t>
            </a:r>
            <a:r>
              <a:rPr lang="sr-Latn-RS" sz="2400" dirty="0" smtClean="0">
                <a:cs typeface="Times New Roman" panose="02020603050405020304" pitchFamily="18" charset="0"/>
              </a:rPr>
              <a:t> always</a:t>
            </a:r>
            <a:r>
              <a:rPr lang="en" sz="2400" dirty="0" smtClean="0">
                <a:cs typeface="Times New Roman" panose="02020603050405020304" pitchFamily="18" charset="0"/>
              </a:rPr>
              <a:t> better </a:t>
            </a:r>
            <a:r>
              <a:rPr lang="sr-Latn-RS" sz="2400" dirty="0" smtClean="0">
                <a:cs typeface="Times New Roman" panose="02020603050405020304" pitchFamily="18" charset="0"/>
              </a:rPr>
              <a:t>than</a:t>
            </a:r>
            <a:r>
              <a:rPr lang="en" sz="2400" dirty="0" smtClean="0">
                <a:cs typeface="Times New Roman" panose="02020603050405020304" pitchFamily="18" charset="0"/>
              </a:rPr>
              <a:t> the monotherapy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Monotherapy</a:t>
            </a:r>
            <a:r>
              <a:rPr lang="en" sz="2400" dirty="0" smtClean="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cs typeface="Times New Roman" panose="02020603050405020304" pitchFamily="18" charset="0"/>
              </a:rPr>
              <a:t>only if</a:t>
            </a:r>
            <a:r>
              <a:rPr lang="sr-Latn-RS" sz="2400" dirty="0"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cs typeface="Times New Roman" panose="02020603050405020304" pitchFamily="18" charset="0"/>
              </a:rPr>
              <a:t>there is no</a:t>
            </a:r>
            <a:r>
              <a:rPr lang="en" sz="2400" dirty="0" smtClean="0"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cs typeface="Times New Roman" panose="02020603050405020304" pitchFamily="18" charset="0"/>
              </a:rPr>
              <a:t>multiresistancy</a:t>
            </a:r>
            <a:endParaRPr lang="en" sz="2400" dirty="0" smtClean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sr-Latn-C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5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2286000"/>
            <a:ext cx="8763000" cy="13922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4400" dirty="0" smtClean="0">
                <a:solidFill>
                  <a:schemeClr val="accent1">
                    <a:lumMod val="75000"/>
                  </a:schemeClr>
                </a:solidFill>
                <a:effectLst/>
                <a:cs typeface="Times New Roman" pitchFamily="18" charset="0"/>
              </a:rPr>
              <a:t>Outpatient</a:t>
            </a:r>
            <a:r>
              <a:rPr lang="sr-Latn-RS" sz="4400" dirty="0" smtClean="0">
                <a:solidFill>
                  <a:schemeClr val="accent1">
                    <a:lumMod val="75000"/>
                  </a:schemeClr>
                </a:solidFill>
                <a:effectLst/>
                <a:cs typeface="Times New Roman" pitchFamily="18" charset="0"/>
              </a:rPr>
              <a:t> </a:t>
            </a:r>
            <a:r>
              <a:rPr lang="en" sz="4400" dirty="0" smtClean="0">
                <a:solidFill>
                  <a:schemeClr val="accent1">
                    <a:lumMod val="75000"/>
                  </a:schemeClr>
                </a:solidFill>
                <a:effectLst/>
                <a:cs typeface="Times New Roman" pitchFamily="18" charset="0"/>
              </a:rPr>
              <a:t>pneumonia</a:t>
            </a:r>
            <a:r>
              <a:rPr lang="sr-Latn-RS" sz="4400" dirty="0" smtClean="0">
                <a:solidFill>
                  <a:schemeClr val="accent1">
                    <a:lumMod val="75000"/>
                  </a:schemeClr>
                </a:solidFill>
                <a:effectLst/>
                <a:cs typeface="Times New Roman" pitchFamily="18" charset="0"/>
              </a:rPr>
              <a:t> treatment</a:t>
            </a:r>
            <a:endParaRPr lang="en-US" sz="4400" dirty="0" smtClean="0">
              <a:solidFill>
                <a:schemeClr val="accent1">
                  <a:lumMod val="75000"/>
                </a:schemeClr>
              </a:solidFill>
              <a:effectLst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46088" y="392113"/>
            <a:ext cx="9415462" cy="1011237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Treatment 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of mild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pneumonia </a:t>
            </a:r>
            <a:r>
              <a:rPr lang="sl-SI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sl-SI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</a:b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ERS </a:t>
            </a:r>
            <a:r>
              <a:rPr lang="en" dirty="0" err="1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guidelines</a:t>
            </a:r>
            <a:endParaRPr lang="en-US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8513" y="1909763"/>
            <a:ext cx="8737600" cy="3678237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Latn-RS" b="1" dirty="0" smtClean="0">
                <a:solidFill>
                  <a:schemeClr val="accent4"/>
                </a:solidFill>
              </a:rPr>
              <a:t>First</a:t>
            </a:r>
            <a:r>
              <a:rPr lang="en" b="1" dirty="0" smtClean="0">
                <a:solidFill>
                  <a:schemeClr val="accent4"/>
                </a:solidFill>
              </a:rPr>
              <a:t> choice</a:t>
            </a:r>
            <a:r>
              <a:rPr lang="en" dirty="0" smtClean="0">
                <a:solidFill>
                  <a:schemeClr val="accent4"/>
                </a:solidFill>
              </a:rPr>
              <a:t> </a:t>
            </a:r>
            <a:r>
              <a:rPr lang="en" dirty="0" smtClean="0"/>
              <a:t>                                       </a:t>
            </a:r>
            <a:r>
              <a:rPr lang="en" b="1" dirty="0" smtClean="0">
                <a:solidFill>
                  <a:schemeClr val="accent4"/>
                </a:solidFill>
              </a:rPr>
              <a:t>Alternative</a:t>
            </a:r>
            <a:endParaRPr lang="sl-SI" b="1" dirty="0" smtClean="0">
              <a:solidFill>
                <a:schemeClr val="accent4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RS" dirty="0" smtClean="0"/>
              <a:t>     </a:t>
            </a:r>
            <a:r>
              <a:rPr lang="en" dirty="0" smtClean="0"/>
              <a:t>Amoxicillin                                   Co - amo</a:t>
            </a:r>
            <a:r>
              <a:rPr lang="sr-Latn-RS" dirty="0" smtClean="0"/>
              <a:t>x</a:t>
            </a:r>
            <a:r>
              <a:rPr lang="en" dirty="0" smtClean="0"/>
              <a:t>i</a:t>
            </a:r>
            <a:r>
              <a:rPr lang="sr-Latn-RS" dirty="0" smtClean="0"/>
              <a:t>c</a:t>
            </a:r>
            <a:r>
              <a:rPr lang="en" dirty="0" smtClean="0"/>
              <a:t>lav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/>
              <a:t>      </a:t>
            </a:r>
            <a:r>
              <a:rPr lang="sr-Latn-RS" dirty="0" smtClean="0"/>
              <a:t>       </a:t>
            </a:r>
            <a:r>
              <a:rPr lang="en" dirty="0" smtClean="0"/>
              <a:t>or                                                     </a:t>
            </a:r>
            <a:r>
              <a:rPr lang="sr-Latn-RS" dirty="0" smtClean="0"/>
              <a:t>    </a:t>
            </a:r>
            <a:r>
              <a:rPr lang="en" dirty="0" smtClean="0"/>
              <a:t>or</a:t>
            </a:r>
            <a:endParaRPr lang="sl-SI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RS" dirty="0" smtClean="0"/>
              <a:t>    </a:t>
            </a:r>
            <a:r>
              <a:rPr lang="en" dirty="0" smtClean="0"/>
              <a:t>Tetracycline                                  </a:t>
            </a:r>
            <a:r>
              <a:rPr lang="sr-Latn-RS" dirty="0" smtClean="0"/>
              <a:t>     </a:t>
            </a:r>
            <a:r>
              <a:rPr lang="en" dirty="0" smtClean="0"/>
              <a:t>Ma</a:t>
            </a:r>
            <a:r>
              <a:rPr lang="sr-Latn-RS" dirty="0" smtClean="0"/>
              <a:t>c</a:t>
            </a:r>
            <a:r>
              <a:rPr lang="en" dirty="0" smtClean="0"/>
              <a:t>rol</a:t>
            </a:r>
            <a:r>
              <a:rPr lang="sr-Latn-RS" dirty="0" smtClean="0"/>
              <a:t>i</a:t>
            </a:r>
            <a:r>
              <a:rPr lang="en" dirty="0" smtClean="0"/>
              <a:t>d</a:t>
            </a:r>
            <a:r>
              <a:rPr lang="sr-Latn-RS" dirty="0" smtClean="0"/>
              <a:t>e</a:t>
            </a:r>
            <a:endParaRPr lang="sl-SI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/>
              <a:t>                                                                   </a:t>
            </a:r>
            <a:r>
              <a:rPr lang="sr-Latn-RS" dirty="0" smtClean="0"/>
              <a:t>       </a:t>
            </a:r>
            <a:r>
              <a:rPr lang="en" dirty="0" smtClean="0"/>
              <a:t>or</a:t>
            </a:r>
            <a:endParaRPr lang="sl-SI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/>
              <a:t>                                                         </a:t>
            </a:r>
            <a:r>
              <a:rPr lang="sr-Latn-RS" dirty="0" smtClean="0"/>
              <a:t>        </a:t>
            </a:r>
            <a:r>
              <a:rPr lang="en" dirty="0" smtClean="0"/>
              <a:t>Levofloxacin</a:t>
            </a:r>
            <a:r>
              <a:rPr lang="sr-Latn-RS" dirty="0" smtClean="0"/>
              <a:t>e</a:t>
            </a:r>
            <a:endParaRPr lang="en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/>
              <a:t>                                                                   </a:t>
            </a:r>
            <a:r>
              <a:rPr lang="sr-Latn-RS" dirty="0" smtClean="0"/>
              <a:t>       </a:t>
            </a:r>
            <a:r>
              <a:rPr lang="en" dirty="0" smtClean="0"/>
              <a:t>or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dirty="0" smtClean="0"/>
              <a:t>                                                         </a:t>
            </a:r>
            <a:r>
              <a:rPr lang="sr-Latn-RS" dirty="0" smtClean="0"/>
              <a:t>        </a:t>
            </a:r>
            <a:r>
              <a:rPr lang="en" dirty="0" smtClean="0"/>
              <a:t>Moxifloxacin</a:t>
            </a:r>
            <a:r>
              <a:rPr lang="sr-Latn-RS" dirty="0" smtClean="0"/>
              <a:t>e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746125" y="2582863"/>
            <a:ext cx="4195763" cy="3165475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endParaRPr lang="sl-SI" b="1" dirty="0" smtClean="0"/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" sz="3600" b="1" dirty="0" smtClean="0"/>
              <a:t>A. Macrolides 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sr-Latn-RS" b="1" dirty="0" smtClean="0"/>
              <a:t>    </a:t>
            </a:r>
            <a:r>
              <a:rPr lang="en" b="1" dirty="0" smtClean="0"/>
              <a:t>azithromycin,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sr-Latn-RS" b="1" dirty="0" smtClean="0"/>
              <a:t>   </a:t>
            </a:r>
            <a:r>
              <a:rPr lang="en" b="1" dirty="0" smtClean="0"/>
              <a:t>clarithromycin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" b="1" dirty="0" smtClean="0"/>
              <a:t>   </a:t>
            </a:r>
            <a:r>
              <a:rPr lang="sr-Latn-RS" b="1" dirty="0" smtClean="0"/>
              <a:t>   </a:t>
            </a:r>
            <a:r>
              <a:rPr lang="en" b="1" dirty="0" smtClean="0"/>
              <a:t>        or 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sr-Latn-RS" b="1" dirty="0" smtClean="0"/>
              <a:t>  </a:t>
            </a:r>
            <a:r>
              <a:rPr lang="en" b="1" dirty="0" smtClean="0"/>
              <a:t>erythromycin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" b="1" dirty="0" smtClean="0"/>
              <a:t>   </a:t>
            </a:r>
            <a:r>
              <a:rPr lang="en" sz="2000" dirty="0" smtClean="0"/>
              <a:t>(level I evidence)</a:t>
            </a:r>
            <a:endParaRPr lang="en-US" sz="2000" dirty="0" smtClean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437188" y="2582863"/>
            <a:ext cx="4078287" cy="3165475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endParaRPr lang="sl-SI" b="1" dirty="0" smtClean="0"/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" sz="3600" b="1" dirty="0" smtClean="0"/>
              <a:t>B. Doxycycline</a:t>
            </a:r>
            <a:r>
              <a:rPr lang="en" sz="4000" b="1" dirty="0" smtClean="0"/>
              <a:t> 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endParaRPr lang="sl-SI" sz="4000" b="1" dirty="0" smtClean="0"/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endParaRPr lang="sl-SI" sz="3600" b="1" dirty="0" smtClean="0"/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endParaRPr lang="sl-SI" sz="3600" b="1" dirty="0" smtClean="0"/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" sz="2000" b="1" dirty="0" smtClean="0"/>
              <a:t>        </a:t>
            </a:r>
            <a:r>
              <a:rPr lang="sr-Latn-RS" sz="2000" b="1" dirty="0" smtClean="0"/>
              <a:t>(</a:t>
            </a:r>
            <a:r>
              <a:rPr lang="en" sz="2000" dirty="0" smtClean="0"/>
              <a:t>level III evidence</a:t>
            </a:r>
            <a:r>
              <a:rPr lang="sr-Latn-RS" sz="2000" dirty="0" smtClean="0"/>
              <a:t>)</a:t>
            </a:r>
            <a:endParaRPr lang="sl-SI" sz="2000" dirty="0" smtClean="0"/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endParaRPr lang="en-US" sz="2000" dirty="0" smtClean="0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46088" y="425450"/>
            <a:ext cx="9424987" cy="1119188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sz="4000" dirty="0" smtClean="0">
                <a:solidFill>
                  <a:schemeClr val="accent1"/>
                </a:solidFill>
                <a:effectLst/>
              </a:rPr>
              <a:t>Guidelines </a:t>
            </a:r>
            <a:r>
              <a:rPr lang="sr-Latn-RS" sz="4000" dirty="0" smtClean="0">
                <a:solidFill>
                  <a:schemeClr val="accent1"/>
                </a:solidFill>
                <a:effectLst/>
              </a:rPr>
              <a:t>f</a:t>
            </a:r>
            <a:r>
              <a:rPr lang="en" sz="4000" dirty="0" smtClean="0">
                <a:solidFill>
                  <a:schemeClr val="accent1"/>
                </a:solidFill>
                <a:effectLst/>
              </a:rPr>
              <a:t>or pneumonia</a:t>
            </a:r>
            <a:r>
              <a:rPr lang="sr-Latn-RS" sz="4000" dirty="0" smtClean="0">
                <a:solidFill>
                  <a:schemeClr val="accent1"/>
                </a:solidFill>
                <a:effectLst/>
              </a:rPr>
              <a:t> treatment</a:t>
            </a:r>
            <a:r>
              <a:rPr lang="en" sz="4000" dirty="0" smtClean="0">
                <a:solidFill>
                  <a:schemeClr val="accent1"/>
                </a:solidFill>
                <a:effectLst/>
              </a:rPr>
              <a:t> </a:t>
            </a:r>
            <a:r>
              <a:rPr lang="sr-Latn-RS" sz="4000" dirty="0">
                <a:solidFill>
                  <a:schemeClr val="accent1"/>
                </a:solidFill>
                <a:effectLst/>
              </a:rPr>
              <a:t/>
            </a:r>
            <a:br>
              <a:rPr lang="sr-Latn-RS" sz="4000" dirty="0">
                <a:solidFill>
                  <a:schemeClr val="accent1"/>
                </a:solidFill>
                <a:effectLst/>
              </a:rPr>
            </a:br>
            <a:r>
              <a:rPr lang="en" sz="4000" dirty="0" smtClean="0">
                <a:solidFill>
                  <a:schemeClr val="accent1"/>
                </a:solidFill>
                <a:effectLst/>
              </a:rPr>
              <a:t>IDSA / ATS</a:t>
            </a:r>
            <a:endParaRPr lang="en-US" sz="40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536575" y="1665288"/>
            <a:ext cx="9115425" cy="796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5000"/>
              </a:lnSpc>
              <a:spcBef>
                <a:spcPct val="20000"/>
              </a:spcBef>
              <a:buClr>
                <a:srgbClr val="FFCC00"/>
              </a:buClr>
              <a:defRPr/>
            </a:pPr>
            <a:r>
              <a:rPr lang="en" sz="2400" b="1" dirty="0" smtClean="0">
                <a:solidFill>
                  <a:schemeClr val="accent4"/>
                </a:solidFill>
                <a:latin typeface="+mn-lt"/>
              </a:rPr>
              <a:t>Previous</a:t>
            </a:r>
            <a:r>
              <a:rPr lang="sr-Latn-RS" sz="2400" b="1" dirty="0" smtClean="0">
                <a:solidFill>
                  <a:schemeClr val="accent4"/>
                </a:solidFill>
                <a:latin typeface="+mn-lt"/>
              </a:rPr>
              <a:t>ly</a:t>
            </a:r>
            <a:r>
              <a:rPr lang="en" sz="2400" b="1" dirty="0" smtClean="0">
                <a:solidFill>
                  <a:schemeClr val="accent4"/>
                </a:solidFill>
                <a:latin typeface="+mn-lt"/>
              </a:rPr>
              <a:t> healthy person without</a:t>
            </a:r>
            <a:r>
              <a:rPr lang="sr-Latn-RS" sz="2400" b="1" dirty="0" smtClean="0">
                <a:solidFill>
                  <a:schemeClr val="accent4"/>
                </a:solidFill>
                <a:latin typeface="+mn-lt"/>
              </a:rPr>
              <a:t> risk</a:t>
            </a:r>
            <a:r>
              <a:rPr lang="en" sz="2400" b="1" dirty="0" smtClean="0">
                <a:solidFill>
                  <a:schemeClr val="accent4"/>
                </a:solidFill>
                <a:latin typeface="+mn-lt"/>
              </a:rPr>
              <a:t> factors</a:t>
            </a:r>
            <a:endParaRPr lang="sl-SI" sz="2400" b="1" dirty="0" smtClean="0">
              <a:solidFill>
                <a:schemeClr val="accent4"/>
              </a:solidFill>
              <a:latin typeface="+mn-lt"/>
            </a:endParaRPr>
          </a:p>
          <a:p>
            <a:pPr algn="ctr">
              <a:lnSpc>
                <a:spcPct val="85000"/>
              </a:lnSpc>
              <a:spcBef>
                <a:spcPct val="20000"/>
              </a:spcBef>
              <a:buClr>
                <a:srgbClr val="FFCC00"/>
              </a:buClr>
              <a:defRPr/>
            </a:pPr>
            <a:r>
              <a:rPr lang="en" sz="2400" b="1" dirty="0" smtClean="0">
                <a:solidFill>
                  <a:schemeClr val="accent4"/>
                </a:solidFill>
                <a:latin typeface="+mn-lt"/>
              </a:rPr>
              <a:t> for S.pneumoniae resistance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2944813"/>
            <a:ext cx="4179888" cy="2860675"/>
          </a:xfrm>
          <a:solidFill>
            <a:schemeClr val="bg1"/>
          </a:solidFill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en" sz="2400" dirty="0" smtClean="0">
                <a:cs typeface="Times New Roman" panose="02020603050405020304" pitchFamily="18" charset="0"/>
              </a:rPr>
              <a:t>Chronic heart</a:t>
            </a:r>
            <a:r>
              <a:rPr lang="sr-Latn-RS" sz="2400" dirty="0" smtClean="0"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cs typeface="Times New Roman" panose="02020603050405020304" pitchFamily="18" charset="0"/>
              </a:rPr>
              <a:t>illness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en" sz="2400" dirty="0" smtClean="0">
                <a:cs typeface="Times New Roman" panose="02020603050405020304" pitchFamily="18" charset="0"/>
              </a:rPr>
              <a:t>C</a:t>
            </a:r>
            <a:r>
              <a:rPr lang="sr-Latn-RS" sz="2400" dirty="0" smtClean="0">
                <a:cs typeface="Times New Roman" panose="02020603050405020304" pitchFamily="18" charset="0"/>
              </a:rPr>
              <a:t>OPD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sr-Latn-RS" sz="2400" dirty="0">
                <a:cs typeface="Times New Roman" panose="02020603050405020304" pitchFamily="18" charset="0"/>
              </a:rPr>
              <a:t>L</a:t>
            </a:r>
            <a:r>
              <a:rPr lang="en" sz="2400" dirty="0" smtClean="0">
                <a:cs typeface="Times New Roman" panose="02020603050405020304" pitchFamily="18" charset="0"/>
              </a:rPr>
              <a:t>iver</a:t>
            </a:r>
            <a:r>
              <a:rPr lang="sr-Latn-RS" sz="2400" dirty="0" smtClean="0">
                <a:cs typeface="Times New Roman" panose="02020603050405020304" pitchFamily="18" charset="0"/>
              </a:rPr>
              <a:t> illness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en" sz="2400" dirty="0" smtClean="0">
                <a:cs typeface="Times New Roman" panose="02020603050405020304" pitchFamily="18" charset="0"/>
              </a:rPr>
              <a:t>Diabetes </a:t>
            </a:r>
            <a:r>
              <a:rPr lang="sr-Latn-RS" sz="2400" dirty="0" smtClean="0">
                <a:cs typeface="Times New Roman" panose="02020603050405020304" pitchFamily="18" charset="0"/>
              </a:rPr>
              <a:t>m</a:t>
            </a:r>
            <a:r>
              <a:rPr lang="en" sz="2400" dirty="0" smtClean="0">
                <a:cs typeface="Times New Roman" panose="02020603050405020304" pitchFamily="18" charset="0"/>
              </a:rPr>
              <a:t>ellitus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en" sz="2400" dirty="0" smtClean="0">
                <a:cs typeface="Times New Roman" panose="02020603050405020304" pitchFamily="18" charset="0"/>
              </a:rPr>
              <a:t>Alcoholism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n-US" sz="2400" b="1" dirty="0" smtClean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891088" y="2946400"/>
            <a:ext cx="4848225" cy="2873375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en" sz="2400" dirty="0" smtClean="0">
                <a:cs typeface="Times New Roman" panose="02020603050405020304" pitchFamily="18" charset="0"/>
              </a:rPr>
              <a:t>Immunosuppressive state or immunosuppress</a:t>
            </a:r>
            <a:r>
              <a:rPr lang="sr-Latn-RS" sz="2400" dirty="0" smtClean="0">
                <a:cs typeface="Times New Roman" panose="02020603050405020304" pitchFamily="18" charset="0"/>
              </a:rPr>
              <a:t>ive treatment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en" sz="2400" dirty="0" smtClean="0">
                <a:cs typeface="Times New Roman" panose="02020603050405020304" pitchFamily="18" charset="0"/>
              </a:rPr>
              <a:t>Use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antibiotics in previous 3 months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en" sz="2400" dirty="0" smtClean="0">
                <a:cs typeface="Times New Roman" panose="02020603050405020304" pitchFamily="18" charset="0"/>
              </a:rPr>
              <a:t>Malignancy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en" sz="2400" dirty="0" smtClean="0">
                <a:cs typeface="Times New Roman" panose="02020603050405020304" pitchFamily="18" charset="0"/>
              </a:rPr>
              <a:t>Asplenia</a:t>
            </a:r>
            <a:endParaRPr lang="sl-SI" sz="24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n"/>
            </a:pPr>
            <a:endParaRPr lang="en-US" sz="2400" b="1" dirty="0" smtClean="0"/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2749401" y="1833563"/>
            <a:ext cx="4594526" cy="5355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Clr>
                <a:srgbClr val="FFCC00"/>
              </a:buClr>
              <a:defRPr/>
            </a:pPr>
            <a:r>
              <a:rPr lang="sr-Latn-RS" sz="3200" b="1" dirty="0" smtClean="0">
                <a:solidFill>
                  <a:schemeClr val="accent4"/>
                </a:solidFill>
                <a:latin typeface="+mn-lt"/>
              </a:rPr>
              <a:t>If </a:t>
            </a:r>
            <a:r>
              <a:rPr lang="en" sz="3200" b="1" dirty="0" smtClean="0">
                <a:solidFill>
                  <a:schemeClr val="accent4"/>
                </a:solidFill>
                <a:latin typeface="+mn-lt"/>
              </a:rPr>
              <a:t>comorbidity </a:t>
            </a:r>
            <a:r>
              <a:rPr lang="sr-Latn-RS" sz="3200" b="1" dirty="0" smtClean="0">
                <a:solidFill>
                  <a:schemeClr val="accent4"/>
                </a:solidFill>
                <a:latin typeface="+mn-lt"/>
              </a:rPr>
              <a:t>is present</a:t>
            </a:r>
            <a:r>
              <a:rPr lang="en" sz="3200" b="1" dirty="0" smtClean="0">
                <a:solidFill>
                  <a:schemeClr val="accent4"/>
                </a:solidFill>
                <a:latin typeface="+mn-lt"/>
              </a:rPr>
              <a:t>:</a:t>
            </a:r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436563" y="425450"/>
            <a:ext cx="9445625" cy="101146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75000"/>
              </a:lnSpc>
              <a:defRPr/>
            </a:pPr>
            <a:r>
              <a:rPr lang="en" sz="3400" b="1" dirty="0" smtClean="0">
                <a:solidFill>
                  <a:schemeClr val="accent1"/>
                </a:solidFill>
                <a:latin typeface="+mj-lt"/>
              </a:rPr>
              <a:t>Guidelines </a:t>
            </a:r>
            <a:r>
              <a:rPr lang="sr-Latn-RS" sz="3400" b="1" dirty="0" err="1">
                <a:solidFill>
                  <a:schemeClr val="accent1"/>
                </a:solidFill>
                <a:latin typeface="+mj-lt"/>
              </a:rPr>
              <a:t>f</a:t>
            </a:r>
            <a:r>
              <a:rPr lang="en" sz="3400" b="1" dirty="0" smtClean="0">
                <a:solidFill>
                  <a:schemeClr val="accent1"/>
                </a:solidFill>
                <a:latin typeface="+mj-lt"/>
              </a:rPr>
              <a:t>or pneumonia</a:t>
            </a:r>
            <a:r>
              <a:rPr lang="sr-Latn-RS" sz="3400" b="1" dirty="0" smtClean="0">
                <a:solidFill>
                  <a:schemeClr val="accent1"/>
                </a:solidFill>
                <a:latin typeface="+mj-lt"/>
              </a:rPr>
              <a:t> treatment</a:t>
            </a:r>
          </a:p>
          <a:p>
            <a:pPr algn="ctr">
              <a:lnSpc>
                <a:spcPct val="75000"/>
              </a:lnSpc>
              <a:defRPr/>
            </a:pPr>
            <a:r>
              <a:rPr lang="en" sz="3400" b="1" dirty="0" smtClean="0">
                <a:solidFill>
                  <a:schemeClr val="accent1"/>
                </a:solidFill>
                <a:latin typeface="+mj-lt"/>
              </a:rPr>
              <a:t> IDSA / ATS </a:t>
            </a:r>
            <a:endParaRPr lang="en-US" sz="3400" b="1" dirty="0" smtClean="0">
              <a:solidFill>
                <a:schemeClr val="accent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15925" y="404813"/>
            <a:ext cx="9466263" cy="145664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chemeClr val="accent1"/>
                </a:solidFill>
                <a:effectLst/>
              </a:rPr>
              <a:t>Outpatient treatment – </a:t>
            </a:r>
            <a:r>
              <a:rPr lang="sr-Latn-RS" dirty="0" smtClean="0">
                <a:solidFill>
                  <a:schemeClr val="accent1"/>
                </a:solidFill>
                <a:effectLst/>
              </a:rPr>
              <a:t>with the 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presen</a:t>
            </a:r>
            <a:r>
              <a:rPr lang="sr-Latn-RS" dirty="0" smtClean="0">
                <a:solidFill>
                  <a:schemeClr val="accent1"/>
                </a:solidFill>
                <a:effectLst/>
              </a:rPr>
              <a:t>ce of comorbidity/ies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 </a:t>
            </a:r>
            <a:r>
              <a:rPr lang="sr-Latn-RS" dirty="0" smtClean="0">
                <a:solidFill>
                  <a:schemeClr val="accent1"/>
                </a:solidFill>
                <a:effectLst/>
              </a:rPr>
              <a:t/>
            </a:r>
            <a:br>
              <a:rPr lang="sr-Latn-RS" dirty="0" smtClean="0">
                <a:solidFill>
                  <a:schemeClr val="accent1"/>
                </a:solidFill>
                <a:effectLst/>
              </a:rPr>
            </a:br>
            <a:r>
              <a:rPr lang="en" dirty="0" smtClean="0">
                <a:solidFill>
                  <a:schemeClr val="accent1"/>
                </a:solidFill>
                <a:effectLst/>
              </a:rPr>
              <a:t>IDSA/ATS </a:t>
            </a:r>
            <a:endParaRPr lang="en-US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46275"/>
            <a:ext cx="9231313" cy="3759200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" b="1" dirty="0" smtClean="0">
                <a:solidFill>
                  <a:schemeClr val="accent4"/>
                </a:solidFill>
              </a:rPr>
              <a:t>A. Respiratory fluoroquinolones </a:t>
            </a:r>
            <a:r>
              <a:rPr lang="en" dirty="0" smtClean="0"/>
              <a:t>: </a:t>
            </a:r>
            <a:r>
              <a:rPr lang="en" sz="2400" dirty="0" smtClean="0"/>
              <a:t>moxifloxacin, gemifloxacin or levofloxacin (750 mg)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" b="1" dirty="0" smtClean="0">
                <a:solidFill>
                  <a:schemeClr val="accent4"/>
                </a:solidFill>
              </a:rPr>
              <a:t>B. Beta - lactam + macrolide : </a:t>
            </a:r>
            <a:r>
              <a:rPr lang="en" sz="2400" dirty="0" smtClean="0"/>
              <a:t>recommendation </a:t>
            </a:r>
            <a:r>
              <a:rPr lang="sr-Latn-RS" sz="2400" dirty="0" smtClean="0"/>
              <a:t>(</a:t>
            </a:r>
            <a:r>
              <a:rPr lang="en" sz="2400" dirty="0" smtClean="0"/>
              <a:t>level</a:t>
            </a:r>
            <a:r>
              <a:rPr lang="sr-Latn-RS" sz="2400" dirty="0" smtClean="0"/>
              <a:t> of </a:t>
            </a:r>
            <a:r>
              <a:rPr lang="en" sz="2400" dirty="0" smtClean="0"/>
              <a:t>evidence</a:t>
            </a:r>
            <a:r>
              <a:rPr lang="sr-Latn-RS" sz="2400" dirty="0" smtClean="0"/>
              <a:t> I)</a:t>
            </a:r>
            <a:r>
              <a:rPr lang="en" sz="2400" dirty="0" smtClean="0"/>
              <a:t> </a:t>
            </a:r>
            <a:r>
              <a:rPr lang="sr-Latn-RS" sz="2400" dirty="0" smtClean="0"/>
              <a:t>or</a:t>
            </a:r>
            <a:r>
              <a:rPr lang="en" sz="2400" dirty="0" smtClean="0"/>
              <a:t> </a:t>
            </a:r>
            <a:r>
              <a:rPr lang="sr-Latn-RS" sz="2400" dirty="0" smtClean="0"/>
              <a:t>high</a:t>
            </a:r>
            <a:r>
              <a:rPr lang="en" sz="2400" dirty="0" smtClean="0"/>
              <a:t> doses </a:t>
            </a:r>
            <a:r>
              <a:rPr lang="sr-Latn-RS" sz="2400" dirty="0" smtClean="0"/>
              <a:t>of </a:t>
            </a:r>
            <a:r>
              <a:rPr lang="en" sz="2400" dirty="0" smtClean="0"/>
              <a:t>amoxicillin</a:t>
            </a:r>
            <a:r>
              <a:rPr lang="sr-Latn-RS" sz="2400" dirty="0" smtClean="0"/>
              <a:t>e</a:t>
            </a:r>
            <a:r>
              <a:rPr lang="en" sz="2400" dirty="0" smtClean="0"/>
              <a:t> </a:t>
            </a:r>
            <a:r>
              <a:rPr lang="sr-Latn-RS" sz="2400" dirty="0" smtClean="0"/>
              <a:t>(</a:t>
            </a:r>
            <a:r>
              <a:rPr lang="en" sz="2400" dirty="0" smtClean="0"/>
              <a:t>3x1 gr</a:t>
            </a:r>
            <a:r>
              <a:rPr lang="sr-Latn-RS" sz="2400" dirty="0" smtClean="0"/>
              <a:t>)</a:t>
            </a:r>
            <a:r>
              <a:rPr lang="en" sz="2400" dirty="0" smtClean="0"/>
              <a:t> or amoxicillin/clavulanate 2x2 gr</a:t>
            </a:r>
            <a:endParaRPr lang="sl-SI" sz="24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l-SI" sz="2400" b="1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" b="1" dirty="0" smtClean="0"/>
              <a:t>  </a:t>
            </a:r>
            <a:r>
              <a:rPr lang="en" b="1" dirty="0" smtClean="0">
                <a:solidFill>
                  <a:schemeClr val="accent4"/>
                </a:solidFill>
              </a:rPr>
              <a:t>Alternatives : </a:t>
            </a:r>
            <a:r>
              <a:rPr lang="en" sz="2400" dirty="0" smtClean="0"/>
              <a:t>ceftriaxone, cefpodoxime and cefuroxime (2x500 mg daily; doxycycline is an alternative</a:t>
            </a:r>
            <a:r>
              <a:rPr lang="sr-Latn-RS" sz="2400" dirty="0" smtClean="0"/>
              <a:t> to </a:t>
            </a:r>
            <a:r>
              <a:rPr lang="en" sz="2400" dirty="0" smtClean="0"/>
              <a:t>macrolides in countries with high resistance</a:t>
            </a:r>
            <a:r>
              <a:rPr lang="sr-Latn-RS" sz="2400" dirty="0" smtClean="0"/>
              <a:t> of</a:t>
            </a:r>
            <a:r>
              <a:rPr lang="en" sz="2400" dirty="0" smtClean="0"/>
              <a:t> S.pneumoniae </a:t>
            </a:r>
            <a:r>
              <a:rPr lang="sr-Latn-RS" sz="2400" dirty="0" smtClean="0"/>
              <a:t>to</a:t>
            </a:r>
            <a:r>
              <a:rPr lang="en" sz="2400" dirty="0" smtClean="0"/>
              <a:t> macrolides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l-SI" sz="2400" b="1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l-SI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26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758825" y="582613"/>
            <a:ext cx="8924925" cy="62230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z="3200" dirty="0" smtClean="0">
                <a:solidFill>
                  <a:schemeClr val="accent1"/>
                </a:solidFill>
                <a:effectLst/>
              </a:rPr>
              <a:t>Definition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of H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ospital acquired pneumonia - HAP </a:t>
            </a:r>
            <a:endParaRPr lang="en-US" sz="32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23555" name="Rectangle 1027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558925"/>
            <a:ext cx="4772025" cy="4259263"/>
          </a:xfrm>
        </p:spPr>
        <p:txBody>
          <a:bodyPr/>
          <a:lstStyle/>
          <a:p>
            <a:pPr eaLnBrk="1" hangingPunct="1"/>
            <a:endParaRPr lang="sl-SI" dirty="0" smtClean="0">
              <a:latin typeface="Arial" panose="020B0604020202020204" pitchFamily="34" charset="0"/>
            </a:endParaRPr>
          </a:p>
          <a:p>
            <a:pPr algn="just" eaLnBrk="1" hangingPunct="1"/>
            <a:r>
              <a:rPr lang="en" sz="2400" dirty="0" smtClean="0">
                <a:cs typeface="Times New Roman" panose="02020603050405020304" pitchFamily="18" charset="0"/>
              </a:rPr>
              <a:t>Pneumonia </a:t>
            </a:r>
            <a:r>
              <a:rPr lang="sr-Latn-RS" sz="2400" dirty="0" smtClean="0">
                <a:cs typeface="Times New Roman" panose="02020603050405020304" pitchFamily="18" charset="0"/>
              </a:rPr>
              <a:t>in</a:t>
            </a:r>
            <a:r>
              <a:rPr lang="en" sz="2400" dirty="0" smtClean="0">
                <a:cs typeface="Times New Roman" panose="02020603050405020304" pitchFamily="18" charset="0"/>
              </a:rPr>
              <a:t> a person who </a:t>
            </a:r>
            <a:r>
              <a:rPr lang="sr-Latn-RS" sz="2400" dirty="0" smtClean="0">
                <a:cs typeface="Times New Roman" panose="02020603050405020304" pitchFamily="18" charset="0"/>
              </a:rPr>
              <a:t>was admitted</a:t>
            </a:r>
            <a:r>
              <a:rPr lang="en" sz="2400" dirty="0" smtClean="0"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cs typeface="Times New Roman" panose="02020603050405020304" pitchFamily="18" charset="0"/>
              </a:rPr>
              <a:t>to the hospital</a:t>
            </a:r>
            <a:r>
              <a:rPr lang="en" sz="2400" dirty="0" smtClean="0">
                <a:cs typeface="Times New Roman" panose="02020603050405020304" pitchFamily="18" charset="0"/>
              </a:rPr>
              <a:t> at least 48 hours</a:t>
            </a:r>
            <a:r>
              <a:rPr lang="sr-Latn-RS" sz="2400" dirty="0" smtClean="0">
                <a:cs typeface="Times New Roman" panose="02020603050405020304" pitchFamily="18" charset="0"/>
              </a:rPr>
              <a:t>, and</a:t>
            </a:r>
            <a:r>
              <a:rPr lang="en" sz="2400" dirty="0" smtClean="0">
                <a:cs typeface="Times New Roman" panose="02020603050405020304" pitchFamily="18" charset="0"/>
              </a:rPr>
              <a:t> who </a:t>
            </a:r>
            <a:r>
              <a:rPr lang="sr-Latn-RS" sz="2400" dirty="0" smtClean="0">
                <a:cs typeface="Times New Roman" panose="02020603050405020304" pitchFamily="18" charset="0"/>
              </a:rPr>
              <a:t>was not</a:t>
            </a:r>
            <a:r>
              <a:rPr lang="en" sz="2400" dirty="0" smtClean="0">
                <a:cs typeface="Times New Roman" panose="02020603050405020304" pitchFamily="18" charset="0"/>
              </a:rPr>
              <a:t> in incubation</a:t>
            </a:r>
            <a:r>
              <a:rPr lang="sr-Latn-RS" sz="2400" dirty="0" smtClean="0">
                <a:cs typeface="Times New Roman" panose="02020603050405020304" pitchFamily="18" charset="0"/>
              </a:rPr>
              <a:t> of</a:t>
            </a:r>
            <a:r>
              <a:rPr lang="en" sz="2400" dirty="0" smtClean="0">
                <a:cs typeface="Times New Roman" panose="02020603050405020304" pitchFamily="18" charset="0"/>
              </a:rPr>
              <a:t> pneumonia </a:t>
            </a:r>
            <a:r>
              <a:rPr lang="sr-Latn-RS" sz="2400" dirty="0" smtClean="0">
                <a:cs typeface="Times New Roman" panose="02020603050405020304" pitchFamily="18" charset="0"/>
              </a:rPr>
              <a:t>at the moment of admittance to the</a:t>
            </a:r>
            <a:r>
              <a:rPr lang="en" sz="2400" dirty="0" smtClean="0">
                <a:cs typeface="Times New Roman" panose="02020603050405020304" pitchFamily="18" charset="0"/>
              </a:rPr>
              <a:t> hospital</a:t>
            </a:r>
          </a:p>
        </p:txBody>
      </p:sp>
      <p:pic>
        <p:nvPicPr>
          <p:cNvPr id="23556" name="Picture 2052" descr="Image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40363" y="1916113"/>
            <a:ext cx="4008437" cy="3714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Oval 2"/>
          <p:cNvSpPr>
            <a:spLocks noChangeArrowheads="1"/>
          </p:cNvSpPr>
          <p:nvPr/>
        </p:nvSpPr>
        <p:spPr bwMode="auto">
          <a:xfrm>
            <a:off x="615950" y="1557338"/>
            <a:ext cx="3840163" cy="1228725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sr-Latn-RS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Risk </a:t>
            </a:r>
            <a:r>
              <a:rPr lang="en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factors</a:t>
            </a:r>
            <a:endParaRPr lang="sr-Latn-CS" sz="28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184323" name="Oval 3"/>
          <p:cNvSpPr>
            <a:spLocks noChangeArrowheads="1"/>
          </p:cNvSpPr>
          <p:nvPr/>
        </p:nvSpPr>
        <p:spPr bwMode="auto">
          <a:xfrm>
            <a:off x="3038475" y="477838"/>
            <a:ext cx="3644900" cy="1089025"/>
          </a:xfrm>
          <a:prstGeom prst="ellipse">
            <a:avLst/>
          </a:prstGeom>
          <a:gradFill rotWithShape="1">
            <a:gsLst>
              <a:gs pos="0">
                <a:srgbClr val="CCECFF"/>
              </a:gs>
              <a:gs pos="50000">
                <a:schemeClr val="bg2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sr-Latn-RS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C</a:t>
            </a:r>
            <a:r>
              <a:rPr lang="en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linical </a:t>
            </a:r>
            <a:r>
              <a:rPr lang="en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finding</a:t>
            </a:r>
            <a:endParaRPr lang="sr-Latn-CS" sz="28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184324" name="Oval 4"/>
          <p:cNvSpPr>
            <a:spLocks noChangeArrowheads="1"/>
          </p:cNvSpPr>
          <p:nvPr/>
        </p:nvSpPr>
        <p:spPr bwMode="auto">
          <a:xfrm>
            <a:off x="400050" y="4278313"/>
            <a:ext cx="3279775" cy="1425575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sr-Latn-R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Altered</a:t>
            </a:r>
            <a:r>
              <a:rPr lang="e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</a:t>
            </a:r>
            <a:r>
              <a:rPr lang="en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mental</a:t>
            </a:r>
            <a:endParaRPr lang="sr-Latn-CS" sz="24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en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status</a:t>
            </a:r>
            <a:endParaRPr lang="sr-Latn-CS" sz="24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184325" name="Oval 5"/>
          <p:cNvSpPr>
            <a:spLocks noChangeArrowheads="1"/>
          </p:cNvSpPr>
          <p:nvPr/>
        </p:nvSpPr>
        <p:spPr bwMode="auto">
          <a:xfrm>
            <a:off x="6440488" y="1233488"/>
            <a:ext cx="3371850" cy="1335088"/>
          </a:xfrm>
          <a:prstGeom prst="ellipse">
            <a:avLst/>
          </a:prstGeom>
          <a:gradFill rotWithShape="1">
            <a:gsLst>
              <a:gs pos="0">
                <a:srgbClr val="CCECFF"/>
              </a:gs>
              <a:gs pos="50000">
                <a:schemeClr val="bg2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sr-Latn-R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A</a:t>
            </a:r>
            <a:r>
              <a:rPr lang="en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bsence</a:t>
            </a:r>
            <a:endParaRPr lang="sr-Latn-RS" sz="2400" dirty="0" smtClean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en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</a:t>
            </a:r>
            <a:r>
              <a:rPr lang="sr-Latn-R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of response to</a:t>
            </a:r>
            <a:r>
              <a:rPr lang="en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</a:t>
            </a:r>
            <a:r>
              <a:rPr lang="en" sz="24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initial</a:t>
            </a:r>
            <a:endParaRPr lang="sr-Latn-CS" sz="24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en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t</a:t>
            </a:r>
            <a:r>
              <a:rPr lang="sr-Latn-R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reatment</a:t>
            </a:r>
            <a:endParaRPr lang="sr-Latn-CS" sz="24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184326" name="Oval 6"/>
          <p:cNvSpPr>
            <a:spLocks noChangeArrowheads="1"/>
          </p:cNvSpPr>
          <p:nvPr/>
        </p:nvSpPr>
        <p:spPr bwMode="auto">
          <a:xfrm>
            <a:off x="3651250" y="4797425"/>
            <a:ext cx="3240088" cy="1457325"/>
          </a:xfrm>
          <a:prstGeom prst="ellipse">
            <a:avLst/>
          </a:prstGeom>
          <a:gradFill rotWithShape="1">
            <a:gsLst>
              <a:gs pos="0">
                <a:srgbClr val="CCECFF"/>
              </a:gs>
              <a:gs pos="50000">
                <a:schemeClr val="bg2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sr-Latn-R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B</a:t>
            </a:r>
            <a:r>
              <a:rPr lang="e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iological </a:t>
            </a:r>
            <a:r>
              <a:rPr lang="en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and </a:t>
            </a:r>
          </a:p>
          <a:p>
            <a:pPr algn="ctr" eaLnBrk="1" hangingPunct="1">
              <a:defRPr/>
            </a:pPr>
            <a:r>
              <a:rPr lang="en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radiological</a:t>
            </a:r>
            <a:endParaRPr lang="sr-Latn-CS" sz="24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e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criteria</a:t>
            </a:r>
            <a:endParaRPr lang="sr-Latn-CS" sz="24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184327" name="Oval 7"/>
          <p:cNvSpPr>
            <a:spLocks noChangeArrowheads="1"/>
          </p:cNvSpPr>
          <p:nvPr/>
        </p:nvSpPr>
        <p:spPr bwMode="auto">
          <a:xfrm>
            <a:off x="7092950" y="4540250"/>
            <a:ext cx="2836863" cy="1570038"/>
          </a:xfrm>
          <a:prstGeom prst="ellipse">
            <a:avLst/>
          </a:prstGeom>
          <a:gradFill rotWithShape="1">
            <a:gsLst>
              <a:gs pos="0">
                <a:srgbClr val="CCECFF"/>
              </a:gs>
              <a:gs pos="50000">
                <a:schemeClr val="bg2"/>
              </a:gs>
              <a:gs pos="100000">
                <a:srgbClr val="CCECFF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sr-Latn-RS" sz="2400" dirty="0" smtClean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sr-Latn-R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E</a:t>
            </a:r>
            <a:r>
              <a:rPr lang="e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conomical</a:t>
            </a:r>
            <a:endParaRPr lang="sr-Latn-RS" sz="2400" dirty="0" smtClean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sr-Latn-R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and </a:t>
            </a:r>
            <a:r>
              <a:rPr lang="en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social</a:t>
            </a:r>
            <a:endParaRPr lang="en" sz="24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en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reasons</a:t>
            </a:r>
            <a:endParaRPr lang="sr-Latn-CS" sz="24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  <a:p>
            <a:pPr algn="ctr" eaLnBrk="1" hangingPunct="1">
              <a:defRPr/>
            </a:pPr>
            <a:endParaRPr lang="sr-Latn-CS" sz="2400" dirty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88072" name="WordArt 8"/>
          <p:cNvSpPr>
            <a:spLocks noChangeArrowheads="1" noChangeShapeType="1" noTextEdit="1"/>
          </p:cNvSpPr>
          <p:nvPr/>
        </p:nvSpPr>
        <p:spPr bwMode="auto">
          <a:xfrm>
            <a:off x="1538288" y="2887663"/>
            <a:ext cx="6927850" cy="13335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pPr algn="ctr"/>
            <a:r>
              <a:rPr lang="en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+mn-lt"/>
                <a:ea typeface="+mn-lt"/>
                <a:cs typeface="+mn-lt"/>
              </a:rPr>
              <a:t>Indication</a:t>
            </a:r>
            <a:r>
              <a:rPr lang="sr-Latn-RS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+mn-lt"/>
                <a:ea typeface="+mn-lt"/>
                <a:cs typeface="+mn-lt"/>
              </a:rPr>
              <a:t>s</a:t>
            </a:r>
            <a:r>
              <a:rPr lang="en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+mn-lt"/>
                <a:ea typeface="+mn-lt"/>
                <a:cs typeface="+mn-lt"/>
              </a:rPr>
              <a:t> </a:t>
            </a:r>
            <a:r>
              <a:rPr lang="en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+mn-lt"/>
                <a:ea typeface="+mn-lt"/>
                <a:cs typeface="+mn-lt"/>
              </a:rPr>
              <a:t>for hospitalization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7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5450" y="2679700"/>
            <a:ext cx="9372600" cy="14700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" sz="5300" dirty="0" smtClean="0">
                <a:solidFill>
                  <a:schemeClr val="accent4"/>
                </a:solidFill>
              </a:rPr>
              <a:t>Hospital treatment </a:t>
            </a:r>
            <a:r>
              <a:rPr lang="sr-Latn-RS" sz="5300" dirty="0" smtClean="0">
                <a:solidFill>
                  <a:schemeClr val="accent4"/>
                </a:solidFill>
              </a:rPr>
              <a:t>of </a:t>
            </a:r>
            <a:r>
              <a:rPr lang="en" sz="5300" dirty="0" smtClean="0">
                <a:solidFill>
                  <a:schemeClr val="accent4"/>
                </a:solidFill>
              </a:rPr>
              <a:t>pneumonia</a:t>
            </a:r>
            <a:endParaRPr lang="en-US" sz="5300" dirty="0" smtClean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425450"/>
            <a:ext cx="9477375" cy="758825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dirty="0" smtClean="0">
                <a:solidFill>
                  <a:schemeClr val="accent1"/>
                </a:solidFill>
                <a:effectLst/>
              </a:rPr>
              <a:t>Clinical signs </a:t>
            </a:r>
            <a:r>
              <a:rPr lang="sr-Latn-RS" dirty="0" smtClean="0">
                <a:solidFill>
                  <a:schemeClr val="accent1"/>
                </a:solidFill>
                <a:effectLst/>
              </a:rPr>
              <a:t>of severe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 infection</a:t>
            </a:r>
            <a:endParaRPr lang="sr-Latn-CS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350" y="1835150"/>
            <a:ext cx="9064625" cy="3589338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sr-Latn-RS" dirty="0">
                <a:cs typeface="Times New Roman" panose="02020603050405020304" pitchFamily="18" charset="0"/>
              </a:rPr>
              <a:t>C</a:t>
            </a:r>
            <a:r>
              <a:rPr lang="sr-Latn-RS" dirty="0" smtClean="0">
                <a:cs typeface="Times New Roman" panose="02020603050405020304" pitchFamily="18" charset="0"/>
              </a:rPr>
              <a:t>hest p</a:t>
            </a:r>
            <a:r>
              <a:rPr lang="en" dirty="0" smtClean="0">
                <a:cs typeface="Times New Roman" panose="02020603050405020304" pitchFamily="18" charset="0"/>
              </a:rPr>
              <a:t>ain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Confusion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Respiratory frequency &gt; 30/min</a:t>
            </a: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Heart</a:t>
            </a:r>
            <a:r>
              <a:rPr lang="sr-Latn-RS" dirty="0" smtClean="0">
                <a:cs typeface="Times New Roman" panose="02020603050405020304" pitchFamily="18" charset="0"/>
              </a:rPr>
              <a:t> </a:t>
            </a:r>
            <a:r>
              <a:rPr lang="en" dirty="0" smtClean="0">
                <a:cs typeface="Times New Roman" panose="02020603050405020304" pitchFamily="18" charset="0"/>
              </a:rPr>
              <a:t>freq</a:t>
            </a:r>
            <a:r>
              <a:rPr lang="sr-Latn-RS" dirty="0" smtClean="0">
                <a:cs typeface="Times New Roman" panose="02020603050405020304" pitchFamily="18" charset="0"/>
              </a:rPr>
              <a:t>u</a:t>
            </a:r>
            <a:r>
              <a:rPr lang="en" dirty="0" smtClean="0">
                <a:cs typeface="Times New Roman" panose="02020603050405020304" pitchFamily="18" charset="0"/>
              </a:rPr>
              <a:t>enc</a:t>
            </a:r>
            <a:r>
              <a:rPr lang="sr-Latn-RS" dirty="0" smtClean="0">
                <a:cs typeface="Times New Roman" panose="02020603050405020304" pitchFamily="18" charset="0"/>
              </a:rPr>
              <a:t>y</a:t>
            </a:r>
            <a:r>
              <a:rPr lang="en" dirty="0" smtClean="0">
                <a:cs typeface="Times New Roman" panose="02020603050405020304" pitchFamily="18" charset="0"/>
              </a:rPr>
              <a:t> &gt; 125/min</a:t>
            </a:r>
          </a:p>
          <a:p>
            <a:pPr eaLnBrk="1" hangingPunct="1"/>
            <a:r>
              <a:rPr lang="sr-Latn-RS" dirty="0">
                <a:cs typeface="Times New Roman" panose="02020603050405020304" pitchFamily="18" charset="0"/>
              </a:rPr>
              <a:t>T</a:t>
            </a:r>
            <a:r>
              <a:rPr lang="en" dirty="0" smtClean="0">
                <a:cs typeface="Times New Roman" panose="02020603050405020304" pitchFamily="18" charset="0"/>
              </a:rPr>
              <a:t>emperature &gt; 40</a:t>
            </a:r>
            <a:r>
              <a:rPr lang="sr-Latn-RS" dirty="0" smtClean="0">
                <a:cs typeface="Times New Roman" panose="02020603050405020304" pitchFamily="18" charset="0"/>
              </a:rPr>
              <a:t> degrees </a:t>
            </a:r>
            <a:r>
              <a:rPr lang="en" dirty="0" smtClean="0">
                <a:cs typeface="Times New Roman" panose="02020603050405020304" pitchFamily="18" charset="0"/>
              </a:rPr>
              <a:t>C or &lt; 35</a:t>
            </a:r>
            <a:r>
              <a:rPr lang="sr-Latn-RS" dirty="0" smtClean="0">
                <a:cs typeface="Times New Roman" panose="02020603050405020304" pitchFamily="18" charset="0"/>
              </a:rPr>
              <a:t> degrees </a:t>
            </a:r>
            <a:r>
              <a:rPr lang="en" dirty="0" smtClean="0">
                <a:cs typeface="Times New Roman" panose="02020603050405020304" pitchFamily="18" charset="0"/>
              </a:rPr>
              <a:t>C</a:t>
            </a: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Cyanosis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Diastolic pressure &lt; 60 mmHg</a:t>
            </a:r>
            <a:endParaRPr lang="en-US" dirty="0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84175"/>
            <a:ext cx="9475787" cy="889454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Radiographical criteria </a:t>
            </a:r>
            <a:r>
              <a:rPr lang="sr-Latn-RS" sz="4000" dirty="0">
                <a:solidFill>
                  <a:schemeClr val="accent1"/>
                </a:solidFill>
                <a:effectLst/>
                <a:cs typeface="Times New Roman" pitchFamily="18" charset="0"/>
              </a:rPr>
              <a:t>f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or hospitalization</a:t>
            </a:r>
            <a:endParaRPr lang="sr-Latn-CS" sz="4000" dirty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8475" y="2974975"/>
            <a:ext cx="9258300" cy="1793875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PRESENCE </a:t>
            </a:r>
            <a:r>
              <a:rPr lang="sr-Latn-RS" dirty="0" smtClean="0">
                <a:cs typeface="Times New Roman" panose="02020603050405020304" pitchFamily="18" charset="0"/>
              </a:rPr>
              <a:t>OF </a:t>
            </a:r>
            <a:r>
              <a:rPr lang="en" dirty="0" smtClean="0">
                <a:cs typeface="Times New Roman" panose="02020603050405020304" pitchFamily="18" charset="0"/>
              </a:rPr>
              <a:t>CAVIT</a:t>
            </a:r>
            <a:r>
              <a:rPr lang="sr-Latn-RS" dirty="0" smtClean="0">
                <a:cs typeface="Times New Roman" panose="02020603050405020304" pitchFamily="18" charset="0"/>
              </a:rPr>
              <a:t>IES</a:t>
            </a:r>
            <a:r>
              <a:rPr lang="en" dirty="0" smtClean="0">
                <a:cs typeface="Times New Roman" panose="02020603050405020304" pitchFamily="18" charset="0"/>
              </a:rPr>
              <a:t> (cavity, cavern)</a:t>
            </a: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Fast progression</a:t>
            </a:r>
            <a:r>
              <a:rPr lang="sr-Latn-RS" dirty="0" smtClean="0">
                <a:cs typeface="Times New Roman" panose="02020603050405020304" pitchFamily="18" charset="0"/>
              </a:rPr>
              <a:t> of chest X-ray finding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Presence </a:t>
            </a:r>
            <a:r>
              <a:rPr lang="sr-Latn-RS" dirty="0" smtClean="0">
                <a:cs typeface="Times New Roman" panose="02020603050405020304" pitchFamily="18" charset="0"/>
              </a:rPr>
              <a:t>of </a:t>
            </a:r>
            <a:r>
              <a:rPr lang="en" dirty="0" smtClean="0">
                <a:cs typeface="Times New Roman" panose="02020603050405020304" pitchFamily="18" charset="0"/>
              </a:rPr>
              <a:t>pleural effusion</a:t>
            </a:r>
            <a:endParaRPr lang="sr-Latn-CS" dirty="0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9575" y="436563"/>
            <a:ext cx="9477375" cy="847951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Laboratory criteria </a:t>
            </a:r>
            <a:r>
              <a:rPr lang="sr-Latn-RS" dirty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f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or hospitalization</a:t>
            </a:r>
            <a:endParaRPr lang="sr-Latn-CS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350" y="2139950"/>
            <a:ext cx="9267825" cy="311785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Leukopenia (Le &lt; 4000/mm </a:t>
            </a:r>
            <a:r>
              <a:rPr lang="en" sz="2400" baseline="30000" dirty="0" smtClean="0">
                <a:cs typeface="Times New Roman" panose="02020603050405020304" pitchFamily="18" charset="0"/>
              </a:rPr>
              <a:t>3 </a:t>
            </a:r>
            <a:r>
              <a:rPr lang="en" sz="2400" dirty="0" smtClean="0">
                <a:cs typeface="Times New Roman" panose="02020603050405020304" pitchFamily="18" charset="0"/>
              </a:rPr>
              <a:t>)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Leukocytosis (Le &gt; 20 000</a:t>
            </a:r>
            <a:r>
              <a:rPr lang="sr-Latn-RS" sz="2400" dirty="0" smtClean="0">
                <a:cs typeface="Times New Roman" panose="02020603050405020304" pitchFamily="18" charset="0"/>
              </a:rPr>
              <a:t>/</a:t>
            </a:r>
            <a:r>
              <a:rPr lang="en" sz="2400" dirty="0" smtClean="0">
                <a:cs typeface="Times New Roman" panose="02020603050405020304" pitchFamily="18" charset="0"/>
              </a:rPr>
              <a:t>mm </a:t>
            </a:r>
            <a:r>
              <a:rPr lang="en" sz="2400" baseline="30000" dirty="0" smtClean="0">
                <a:cs typeface="Times New Roman" panose="02020603050405020304" pitchFamily="18" charset="0"/>
              </a:rPr>
              <a:t>3 </a:t>
            </a:r>
            <a:r>
              <a:rPr lang="en" sz="2400" dirty="0" smtClean="0">
                <a:cs typeface="Times New Roman" panose="02020603050405020304" pitchFamily="18" charset="0"/>
              </a:rPr>
              <a:t>)</a:t>
            </a:r>
          </a:p>
          <a:p>
            <a:pPr eaLnBrk="1" hangingPunct="1"/>
            <a:r>
              <a:rPr lang="sr-Latn-RS" sz="2400" dirty="0" smtClean="0">
                <a:cs typeface="Times New Roman" panose="02020603050405020304" pitchFamily="18" charset="0"/>
              </a:rPr>
              <a:t>Presence of parameters of</a:t>
            </a:r>
            <a:r>
              <a:rPr lang="en" sz="2400" dirty="0" smtClean="0">
                <a:cs typeface="Times New Roman" panose="02020603050405020304" pitchFamily="18" charset="0"/>
              </a:rPr>
              <a:t> renal </a:t>
            </a:r>
            <a:r>
              <a:rPr lang="sr-Latn-RS" sz="2400" dirty="0" smtClean="0">
                <a:cs typeface="Times New Roman" panose="02020603050405020304" pitchFamily="18" charset="0"/>
              </a:rPr>
              <a:t>insuffiency</a:t>
            </a:r>
            <a:r>
              <a:rPr lang="en" sz="2400" dirty="0" smtClean="0">
                <a:cs typeface="Times New Roman" panose="02020603050405020304" pitchFamily="18" charset="0"/>
              </a:rPr>
              <a:t> (urea &gt; 7mmol/l )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sz="2400" dirty="0" smtClean="0">
                <a:cs typeface="Times New Roman" panose="02020603050405020304" pitchFamily="18" charset="0"/>
              </a:rPr>
              <a:t>Pa</a:t>
            </a:r>
            <a:r>
              <a:rPr lang="en" sz="2400" dirty="0" smtClean="0">
                <a:cs typeface="Times New Roman" panose="02020603050405020304" pitchFamily="18" charset="0"/>
              </a:rPr>
              <a:t>O2 &lt; 60mmHg , </a:t>
            </a:r>
            <a:r>
              <a:rPr lang="sr-Latn-RS" sz="2400" dirty="0" smtClean="0">
                <a:cs typeface="Times New Roman" panose="02020603050405020304" pitchFamily="18" charset="0"/>
              </a:rPr>
              <a:t>Pa</a:t>
            </a:r>
            <a:r>
              <a:rPr lang="en" sz="2400" dirty="0" smtClean="0">
                <a:cs typeface="Times New Roman" panose="02020603050405020304" pitchFamily="18" charset="0"/>
              </a:rPr>
              <a:t>CO2 &gt; 50mmHg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Acidosis (</a:t>
            </a:r>
            <a:r>
              <a:rPr lang="sr-Latn-RS" sz="2400" dirty="0" smtClean="0">
                <a:cs typeface="Times New Roman" panose="02020603050405020304" pitchFamily="18" charset="0"/>
              </a:rPr>
              <a:t>p</a:t>
            </a:r>
            <a:r>
              <a:rPr lang="en" sz="2400" dirty="0" smtClean="0">
                <a:cs typeface="Times New Roman" panose="02020603050405020304" pitchFamily="18" charset="0"/>
              </a:rPr>
              <a:t>H &lt; 7.3)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Disorder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coagulation</a:t>
            </a:r>
            <a:r>
              <a:rPr lang="sr-Latn-RS" sz="2400" dirty="0" smtClean="0">
                <a:cs typeface="Times New Roman" panose="02020603050405020304" pitchFamily="18" charset="0"/>
              </a:rPr>
              <a:t> parameters</a:t>
            </a:r>
            <a:r>
              <a:rPr lang="en" sz="2400" dirty="0" smtClean="0"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cs typeface="Times New Roman" panose="02020603050405020304" pitchFamily="18" charset="0"/>
              </a:rPr>
              <a:t>– DIC, increase of </a:t>
            </a:r>
            <a:r>
              <a:rPr lang="en" sz="2400" dirty="0" smtClean="0">
                <a:cs typeface="Times New Roman" panose="02020603050405020304" pitchFamily="18" charset="0"/>
              </a:rPr>
              <a:t>t</a:t>
            </a:r>
            <a:r>
              <a:rPr lang="sr-Latn-RS" sz="2400" dirty="0" smtClean="0">
                <a:cs typeface="Times New Roman" panose="02020603050405020304" pitchFamily="18" charset="0"/>
              </a:rPr>
              <a:t>h</a:t>
            </a:r>
            <a:r>
              <a:rPr lang="en" sz="2400" dirty="0" smtClean="0">
                <a:cs typeface="Times New Roman" panose="02020603050405020304" pitchFamily="18" charset="0"/>
              </a:rPr>
              <a:t>romboplastin</a:t>
            </a:r>
            <a:r>
              <a:rPr lang="sr-Latn-RS" sz="2400" dirty="0" smtClean="0"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cs typeface="Times New Roman" panose="02020603050405020304" pitchFamily="18" charset="0"/>
              </a:rPr>
              <a:t>and prot</a:t>
            </a:r>
            <a:r>
              <a:rPr lang="sr-Latn-RS" sz="2400" dirty="0" smtClean="0">
                <a:cs typeface="Times New Roman" panose="02020603050405020304" pitchFamily="18" charset="0"/>
              </a:rPr>
              <a:t>h</a:t>
            </a:r>
            <a:r>
              <a:rPr lang="en" sz="2400" dirty="0" smtClean="0">
                <a:cs typeface="Times New Roman" panose="02020603050405020304" pitchFamily="18" charset="0"/>
              </a:rPr>
              <a:t>rombin</a:t>
            </a:r>
            <a:r>
              <a:rPr lang="sr-Latn-RS" sz="2400" dirty="0" smtClean="0">
                <a:cs typeface="Times New Roman" panose="02020603050405020304" pitchFamily="18" charset="0"/>
              </a:rPr>
              <a:t>e</a:t>
            </a:r>
            <a:r>
              <a:rPr lang="en" sz="2400" smtClean="0">
                <a:cs typeface="Times New Roman" panose="02020603050405020304" pitchFamily="18" charset="0"/>
              </a:rPr>
              <a:t> time </a:t>
            </a:r>
            <a:endParaRPr lang="en-US" sz="2400" baseline="300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b="1" dirty="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425450"/>
            <a:ext cx="9424987" cy="91440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sz="3200" dirty="0" smtClean="0">
                <a:solidFill>
                  <a:schemeClr val="tx1"/>
                </a:solidFill>
                <a:effectLst/>
              </a:rPr>
              <a:t>Therap</a:t>
            </a:r>
            <a:r>
              <a:rPr lang="sr-Latn-RS" sz="3200" dirty="0" smtClean="0">
                <a:solidFill>
                  <a:schemeClr val="tx1"/>
                </a:solidFill>
                <a:effectLst/>
              </a:rPr>
              <a:t>y for</a:t>
            </a:r>
            <a:r>
              <a:rPr lang="en" sz="3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moderately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severe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 </a:t>
            </a:r>
            <a:r>
              <a:rPr lang="en" sz="3200" dirty="0" smtClean="0">
                <a:solidFill>
                  <a:schemeClr val="tx1"/>
                </a:solidFill>
                <a:effectLst/>
              </a:rPr>
              <a:t>pneumonia in hospital conditions</a:t>
            </a:r>
            <a:endParaRPr lang="en-GB" sz="32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50863" y="1735138"/>
            <a:ext cx="4260850" cy="4052887"/>
          </a:xfrm>
          <a:solidFill>
            <a:schemeClr val="bg1"/>
          </a:solidFill>
        </p:spPr>
        <p:txBody>
          <a:bodyPr/>
          <a:lstStyle/>
          <a:p>
            <a:pPr eaLnBrk="1" hangingPunct="1">
              <a:defRPr/>
            </a:pPr>
            <a:r>
              <a:rPr lang="sr-Latn-RS" b="1" dirty="0" smtClean="0">
                <a:solidFill>
                  <a:schemeClr val="accent4"/>
                </a:solidFill>
              </a:rPr>
              <a:t>First choice</a:t>
            </a:r>
            <a:endParaRPr lang="hr-HR" b="1" dirty="0" smtClean="0">
              <a:solidFill>
                <a:schemeClr val="accent4"/>
              </a:solidFill>
            </a:endParaRPr>
          </a:p>
          <a:p>
            <a:pPr eaLnBrk="1" hangingPunct="1">
              <a:buFontTx/>
              <a:buNone/>
              <a:defRPr/>
            </a:pPr>
            <a:endParaRPr lang="hr-HR" b="1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en" sz="2400" dirty="0" smtClean="0"/>
              <a:t>1. Penicillin </a:t>
            </a:r>
            <a:r>
              <a:rPr lang="sr-Latn-RS" sz="2400" dirty="0"/>
              <a:t>G</a:t>
            </a:r>
            <a:r>
              <a:rPr lang="en" sz="2400" dirty="0" smtClean="0"/>
              <a:t> </a:t>
            </a:r>
            <a:r>
              <a:rPr lang="en" sz="2400" dirty="0" smtClean="0">
                <a:cs typeface="Arial" panose="020B0604020202020204" pitchFamily="34" charset="0"/>
              </a:rPr>
              <a:t>± macrolide</a:t>
            </a:r>
            <a:endParaRPr lang="hr-HR" sz="2400" dirty="0" smtClean="0">
              <a:cs typeface="Arial" panose="020B0604020202020204" pitchFamily="34" charset="0"/>
            </a:endParaRPr>
          </a:p>
          <a:p>
            <a:pPr eaLnBrk="1" hangingPunct="1">
              <a:buFontTx/>
              <a:buNone/>
              <a:defRPr/>
            </a:pPr>
            <a:r>
              <a:rPr lang="en" sz="2400" dirty="0" smtClean="0">
                <a:cs typeface="Arial" panose="020B0604020202020204" pitchFamily="34" charset="0"/>
              </a:rPr>
              <a:t>2. </a:t>
            </a:r>
            <a:r>
              <a:rPr lang="en" sz="2400" dirty="0" err="1" smtClean="0">
                <a:cs typeface="Arial" panose="020B0604020202020204" pitchFamily="34" charset="0"/>
              </a:rPr>
              <a:t>Aminopenicillin</a:t>
            </a:r>
            <a:r>
              <a:rPr lang="en" sz="2400" dirty="0" smtClean="0">
                <a:cs typeface="Arial" panose="020B0604020202020204" pitchFamily="34" charset="0"/>
              </a:rPr>
              <a:t> ± </a:t>
            </a:r>
            <a:r>
              <a:rPr lang="en" sz="2400" dirty="0" err="1" smtClean="0">
                <a:cs typeface="Arial" panose="020B0604020202020204" pitchFamily="34" charset="0"/>
              </a:rPr>
              <a:t>macrolide</a:t>
            </a:r>
            <a:endParaRPr lang="hr-HR" sz="2400" dirty="0" smtClean="0">
              <a:cs typeface="Arial" panose="020B0604020202020204" pitchFamily="34" charset="0"/>
            </a:endParaRPr>
          </a:p>
          <a:p>
            <a:pPr eaLnBrk="1" hangingPunct="1">
              <a:buFontTx/>
              <a:buNone/>
              <a:defRPr/>
            </a:pPr>
            <a:r>
              <a:rPr lang="en" sz="2400" dirty="0" smtClean="0">
                <a:cs typeface="Arial" panose="020B0604020202020204" pitchFamily="34" charset="0"/>
              </a:rPr>
              <a:t>3. </a:t>
            </a:r>
            <a:r>
              <a:rPr lang="en" sz="2400" dirty="0" err="1" smtClean="0">
                <a:cs typeface="Arial" panose="020B0604020202020204" pitchFamily="34" charset="0"/>
              </a:rPr>
              <a:t>Aminopenicillin </a:t>
            </a:r>
            <a:r>
              <a:rPr lang="en" sz="2400" dirty="0" smtClean="0">
                <a:cs typeface="Arial" panose="020B0604020202020204" pitchFamily="34" charset="0"/>
              </a:rPr>
              <a:t>/ </a:t>
            </a:r>
            <a:r>
              <a:rPr lang="en" sz="2400" dirty="0" err="1" smtClean="0">
                <a:cs typeface="Arial" panose="020B0604020202020204" pitchFamily="34" charset="0"/>
              </a:rPr>
              <a:t>beta</a:t>
            </a:r>
            <a:r>
              <a:rPr lang="en" sz="2400" dirty="0" smtClean="0">
                <a:cs typeface="Arial" panose="020B0604020202020204" pitchFamily="34" charset="0"/>
              </a:rPr>
              <a:t> </a:t>
            </a:r>
            <a:r>
              <a:rPr lang="en" sz="2400" dirty="0" err="1" smtClean="0">
                <a:cs typeface="Arial" panose="020B0604020202020204" pitchFamily="34" charset="0"/>
              </a:rPr>
              <a:t>lactamase</a:t>
            </a:r>
            <a:r>
              <a:rPr lang="en" sz="2400" dirty="0" smtClean="0">
                <a:cs typeface="Arial" panose="020B0604020202020204" pitchFamily="34" charset="0"/>
              </a:rPr>
              <a:t> </a:t>
            </a:r>
            <a:r>
              <a:rPr lang="en" sz="2400" dirty="0" err="1" smtClean="0">
                <a:cs typeface="Arial" panose="020B0604020202020204" pitchFamily="34" charset="0"/>
              </a:rPr>
              <a:t>inhibitor</a:t>
            </a:r>
            <a:r>
              <a:rPr lang="en" sz="2400" dirty="0" smtClean="0">
                <a:cs typeface="Arial" panose="020B0604020202020204" pitchFamily="34" charset="0"/>
              </a:rPr>
              <a:t> ± </a:t>
            </a:r>
            <a:r>
              <a:rPr lang="en" sz="2400" dirty="0" err="1" smtClean="0">
                <a:cs typeface="Arial" panose="020B0604020202020204" pitchFamily="34" charset="0"/>
              </a:rPr>
              <a:t>macrolide</a:t>
            </a:r>
            <a:endParaRPr lang="hr-HR" sz="2400" dirty="0" smtClean="0">
              <a:cs typeface="Arial" panose="020B0604020202020204" pitchFamily="34" charset="0"/>
            </a:endParaRPr>
          </a:p>
          <a:p>
            <a:pPr eaLnBrk="1" hangingPunct="1">
              <a:buFontTx/>
              <a:buNone/>
              <a:defRPr/>
            </a:pPr>
            <a:r>
              <a:rPr lang="en" sz="2400" dirty="0" smtClean="0">
                <a:cs typeface="Arial" panose="020B0604020202020204" pitchFamily="34" charset="0"/>
              </a:rPr>
              <a:t>4. Cephalosporin ( II / III generation</a:t>
            </a:r>
            <a:r>
              <a:rPr lang="sr-Latn-RS" sz="2400" dirty="0" smtClean="0">
                <a:cs typeface="Arial" panose="020B0604020202020204" pitchFamily="34" charset="0"/>
              </a:rPr>
              <a:t>)</a:t>
            </a:r>
            <a:r>
              <a:rPr lang="en" sz="2400" dirty="0" smtClean="0">
                <a:cs typeface="Arial" panose="020B0604020202020204" pitchFamily="34" charset="0"/>
              </a:rPr>
              <a:t> ± macrolide</a:t>
            </a:r>
            <a:endParaRPr lang="en-US" sz="2400" dirty="0" smtClean="0">
              <a:cs typeface="Arial" panose="020B0604020202020204" pitchFamily="34" charset="0"/>
            </a:endParaRPr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148263" y="1735138"/>
            <a:ext cx="4546600" cy="3417887"/>
          </a:xfrm>
          <a:solidFill>
            <a:schemeClr val="bg1"/>
          </a:solidFill>
        </p:spPr>
        <p:txBody>
          <a:bodyPr/>
          <a:lstStyle/>
          <a:p>
            <a:pPr marL="533400" indent="-533400" eaLnBrk="1" hangingPunct="1">
              <a:defRPr/>
            </a:pPr>
            <a:r>
              <a:rPr lang="en" b="1" dirty="0" err="1" smtClean="0">
                <a:solidFill>
                  <a:schemeClr val="accent4"/>
                </a:solidFill>
              </a:rPr>
              <a:t>Alternative</a:t>
            </a:r>
            <a:r>
              <a:rPr lang="en" b="1" dirty="0" smtClean="0">
                <a:solidFill>
                  <a:schemeClr val="accent4"/>
                </a:solidFill>
              </a:rPr>
              <a:t> </a:t>
            </a:r>
            <a:r>
              <a:rPr lang="en" b="1" dirty="0" err="1" smtClean="0">
                <a:solidFill>
                  <a:schemeClr val="accent4"/>
                </a:solidFill>
              </a:rPr>
              <a:t>medicine</a:t>
            </a:r>
            <a:endParaRPr lang="hr-HR" b="1" dirty="0" smtClean="0">
              <a:solidFill>
                <a:schemeClr val="accent4"/>
              </a:solidFill>
            </a:endParaRPr>
          </a:p>
          <a:p>
            <a:pPr marL="533400" indent="-533400" eaLnBrk="1" hangingPunct="1">
              <a:buFontTx/>
              <a:buNone/>
              <a:defRPr/>
            </a:pPr>
            <a:endParaRPr lang="hr-HR" b="1" dirty="0" smtClean="0">
              <a:solidFill>
                <a:srgbClr val="FF0000"/>
              </a:solidFill>
            </a:endParaRPr>
          </a:p>
          <a:p>
            <a:pPr marL="533400" indent="-533400" eaLnBrk="1" hangingPunct="1">
              <a:buFontTx/>
              <a:buNone/>
              <a:defRPr/>
            </a:pPr>
            <a:r>
              <a:rPr lang="en" sz="2400" dirty="0" smtClean="0"/>
              <a:t>1. Levofloxacin</a:t>
            </a:r>
            <a:r>
              <a:rPr lang="sr-Latn-RS" sz="2400" dirty="0" smtClean="0"/>
              <a:t>e</a:t>
            </a:r>
            <a:endParaRPr lang="hr-HR" sz="2400" dirty="0" smtClean="0"/>
          </a:p>
          <a:p>
            <a:pPr marL="533400" indent="-533400" eaLnBrk="1" hangingPunct="1">
              <a:buFontTx/>
              <a:buNone/>
              <a:defRPr/>
            </a:pPr>
            <a:r>
              <a:rPr lang="en" sz="2400" dirty="0" smtClean="0"/>
              <a:t>2. Moxifloxacin</a:t>
            </a:r>
            <a:r>
              <a:rPr lang="sr-Latn-RS" sz="2400" dirty="0" smtClean="0"/>
              <a:t>e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rrowheads="1"/>
          </p:cNvSpPr>
          <p:nvPr/>
        </p:nvSpPr>
        <p:spPr bwMode="auto">
          <a:xfrm>
            <a:off x="0" y="215900"/>
            <a:ext cx="97726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3600" b="1" dirty="0" smtClean="0">
                <a:latin typeface="+mj-lt"/>
                <a:cs typeface="Times New Roman" panose="02020603050405020304" pitchFamily="18" charset="0"/>
              </a:rPr>
              <a:t>Treatmen</a:t>
            </a:r>
            <a:r>
              <a:rPr lang="sr-Latn-RS" sz="3600" b="1" dirty="0" smtClean="0">
                <a:latin typeface="+mj-lt"/>
                <a:cs typeface="Times New Roman" panose="02020603050405020304" pitchFamily="18" charset="0"/>
              </a:rPr>
              <a:t>t for</a:t>
            </a:r>
            <a:r>
              <a:rPr lang="en" sz="3600" b="1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sr-Latn-RS" sz="40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severe</a:t>
            </a:r>
            <a:r>
              <a:rPr lang="en" sz="3600" b="1" dirty="0" smtClean="0">
                <a:latin typeface="+mj-lt"/>
                <a:cs typeface="Times New Roman" panose="02020603050405020304" pitchFamily="18" charset="0"/>
              </a:rPr>
              <a:t> pneumonia</a:t>
            </a:r>
            <a:endParaRPr lang="en-GB" sz="3600" b="1" dirty="0" smtClean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/>
        </p:nvSpPr>
        <p:spPr bwMode="auto">
          <a:xfrm>
            <a:off x="434975" y="1651000"/>
            <a:ext cx="9631363" cy="443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chemeClr val="hlink"/>
              </a:buClr>
              <a:buSzPts val="2000"/>
              <a:buFont typeface="Wingdings" panose="05000000000000000000" pitchFamily="2" charset="2"/>
              <a:buChar char="n"/>
              <a:defRPr/>
            </a:pPr>
            <a:r>
              <a:rPr lang="en" sz="2800" dirty="0" smtClean="0">
                <a:solidFill>
                  <a:srgbClr val="FF0000"/>
                </a:solidFill>
              </a:rPr>
              <a:t> </a:t>
            </a:r>
            <a:r>
              <a:rPr lang="en" sz="2800" b="1" dirty="0" smtClean="0">
                <a:solidFill>
                  <a:schemeClr val="accent4"/>
                </a:solidFill>
                <a:latin typeface="+mn-lt"/>
                <a:cs typeface="Times New Roman" panose="02020603050405020304" pitchFamily="18" charset="0"/>
              </a:rPr>
              <a:t>Without risk for P. aeruginosa </a:t>
            </a:r>
            <a:r>
              <a:rPr lang="en" sz="2800" b="1" dirty="0" err="1" smtClean="0">
                <a:solidFill>
                  <a:schemeClr val="accent4"/>
                </a:solidFill>
                <a:latin typeface="+mn-lt"/>
                <a:cs typeface="Times New Roman" panose="02020603050405020304" pitchFamily="18" charset="0"/>
              </a:rPr>
              <a:t>infection</a:t>
            </a:r>
            <a:endParaRPr lang="hr-HR" sz="2800" b="1" dirty="0" smtClean="0">
              <a:solidFill>
                <a:schemeClr val="accent4"/>
              </a:solidFill>
              <a:latin typeface="+mn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1 .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Cephalosporins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III +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macrolides</a:t>
            </a:r>
            <a:endParaRPr lang="hr-HR" sz="2400" dirty="0" smtClean="0">
              <a:latin typeface="+mn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2. Cephalosporins III + quinolones (moxifloxacin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e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or  </a:t>
            </a: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 levofloxacin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e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)</a:t>
            </a:r>
          </a:p>
          <a:p>
            <a:pPr>
              <a:defRPr/>
            </a:pPr>
            <a:endParaRPr lang="hr-HR" sz="2400" dirty="0" smtClean="0">
              <a:latin typeface="+mn-lt"/>
              <a:cs typeface="Times New Roman" panose="02020603050405020304" pitchFamily="18" charset="0"/>
            </a:endParaRPr>
          </a:p>
          <a:p>
            <a:pPr>
              <a:defRPr/>
            </a:pPr>
            <a:endParaRPr lang="hr-HR" sz="2400" dirty="0" smtClean="0">
              <a:latin typeface="+mn-lt"/>
              <a:cs typeface="Times New Roman" panose="02020603050405020304" pitchFamily="18" charset="0"/>
            </a:endParaRPr>
          </a:p>
          <a:p>
            <a:pPr>
              <a:buClr>
                <a:schemeClr val="hlink"/>
              </a:buClr>
              <a:buSzPts val="2000"/>
              <a:buFont typeface="Wingdings" panose="05000000000000000000" pitchFamily="2" charset="2"/>
              <a:buChar char="n"/>
              <a:defRPr/>
            </a:pP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800" b="1" dirty="0" err="1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With</a:t>
            </a:r>
            <a:r>
              <a:rPr lang="en" sz="2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800" b="1" dirty="0" err="1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risk</a:t>
            </a:r>
            <a:r>
              <a:rPr lang="en" sz="2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800" b="1" dirty="0" err="1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for </a:t>
            </a:r>
            <a:r>
              <a:rPr lang="en" sz="2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P. aeruginosa </a:t>
            </a:r>
            <a:r>
              <a:rPr lang="en" sz="2800" b="1" dirty="0" err="1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infection</a:t>
            </a:r>
            <a:endParaRPr lang="hr-HR" sz="2800" b="1" dirty="0" smtClean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1.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Antipseudomonas cephalosporins + ciprofloxacin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e</a:t>
            </a:r>
            <a:endParaRPr lang="hr-HR" sz="2400" dirty="0" smtClean="0">
              <a:latin typeface="+mn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2.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Acilureidopenicillin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/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beta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lactamase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inhibitor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+     </a:t>
            </a: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 ciprofloxacin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e</a:t>
            </a:r>
            <a:endParaRPr lang="hr-HR" sz="2400" dirty="0" smtClean="0">
              <a:latin typeface="+mn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3.</a:t>
            </a:r>
            <a:r>
              <a:rPr lang="en" sz="24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Carbapenem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+</a:t>
            </a:r>
            <a:r>
              <a:rPr lang="en" sz="28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ciprofloxacin</a:t>
            </a:r>
            <a:endParaRPr lang="en-GB" sz="2400" dirty="0" smtClean="0"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522288" y="5630863"/>
            <a:ext cx="9372600" cy="1808162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sr-Latn-RS" sz="3200" b="1" dirty="0" smtClean="0">
                <a:solidFill>
                  <a:schemeClr val="accent4"/>
                </a:solidFill>
                <a:latin typeface="+mj-lt"/>
                <a:cs typeface="Times New Roman" pitchFamily="18" charset="0"/>
              </a:rPr>
              <a:t>Admittance to Intensive</a:t>
            </a:r>
            <a:r>
              <a:rPr lang="en" sz="3200" b="1" dirty="0" smtClean="0">
                <a:solidFill>
                  <a:schemeClr val="accent4"/>
                </a:solidFill>
                <a:latin typeface="+mj-lt"/>
                <a:cs typeface="Times New Roman" pitchFamily="18" charset="0"/>
              </a:rPr>
              <a:t> Care</a:t>
            </a:r>
            <a:r>
              <a:rPr lang="sr-Latn-RS" sz="3200" b="1" dirty="0" smtClean="0">
                <a:solidFill>
                  <a:schemeClr val="accent4"/>
                </a:solidFill>
                <a:latin typeface="+mj-lt"/>
                <a:cs typeface="Times New Roman" pitchFamily="18" charset="0"/>
              </a:rPr>
              <a:t> Unit</a:t>
            </a:r>
            <a:endParaRPr lang="en-US" sz="3200" b="1" dirty="0" smtClean="0">
              <a:solidFill>
                <a:schemeClr val="accent4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2063750"/>
            <a:ext cx="5472112" cy="29606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0" y="3519488"/>
            <a:ext cx="2489200" cy="19272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0" y="108857"/>
            <a:ext cx="10287000" cy="1734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  <a:defRPr/>
            </a:pPr>
            <a:r>
              <a:rPr lang="en" sz="36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Identification </a:t>
            </a:r>
            <a:r>
              <a:rPr lang="sr-Latn-RS" sz="3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of </a:t>
            </a:r>
            <a:r>
              <a:rPr lang="en" sz="3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the </a:t>
            </a:r>
            <a:r>
              <a:rPr lang="en" sz="36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patient with the </a:t>
            </a:r>
            <a:r>
              <a:rPr lang="sr-Latn-RS" sz="3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highest</a:t>
            </a:r>
            <a:r>
              <a:rPr lang="en" sz="3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" sz="36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risk </a:t>
            </a:r>
            <a:r>
              <a:rPr lang="sr-Latn-RS" sz="3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of</a:t>
            </a:r>
            <a:r>
              <a:rPr lang="en" sz="3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en" sz="36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a fatal outcome</a:t>
            </a:r>
            <a:r>
              <a:rPr lang="sr-Latn-C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CS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65150" y="79375"/>
            <a:ext cx="9207500" cy="1052513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sr-Latn-RS" dirty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C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riteria </a:t>
            </a:r>
            <a:r>
              <a:rPr lang="sr-Latn-RS" dirty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f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or 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treatment in ICU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- ATS 2007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20688" y="1247775"/>
            <a:ext cx="4505325" cy="4383088"/>
          </a:xfrm>
          <a:solidFill>
            <a:schemeClr val="bg1"/>
          </a:solidFill>
          <a:ln>
            <a:solidFill>
              <a:srgbClr val="FF0000"/>
            </a:solidFill>
          </a:ln>
        </p:spPr>
        <p:txBody>
          <a:bodyPr>
            <a:normAutofit fontScale="925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b="1" u="sng" dirty="0" smtClean="0">
                <a:solidFill>
                  <a:schemeClr val="accent4"/>
                </a:solidFill>
                <a:cs typeface="Times New Roman" pitchFamily="18" charset="0"/>
              </a:rPr>
              <a:t>Minor eligibility criteria</a:t>
            </a:r>
            <a:endParaRPr lang="sr-Latn-CS" b="1" u="sng" dirty="0" smtClean="0">
              <a:solidFill>
                <a:schemeClr val="accent4"/>
              </a:solidFill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Respiratory frequency &gt; 30/min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PaO</a:t>
            </a:r>
            <a:r>
              <a:rPr lang="en" baseline="-25000" dirty="0" smtClean="0">
                <a:cs typeface="Times New Roman" pitchFamily="18" charset="0"/>
              </a:rPr>
              <a:t>2 </a:t>
            </a:r>
            <a:r>
              <a:rPr lang="en" dirty="0" smtClean="0">
                <a:cs typeface="Times New Roman" pitchFamily="18" charset="0"/>
              </a:rPr>
              <a:t>/FiO</a:t>
            </a:r>
            <a:r>
              <a:rPr lang="en" baseline="-25000" dirty="0" smtClean="0">
                <a:cs typeface="Times New Roman" pitchFamily="18" charset="0"/>
              </a:rPr>
              <a:t>2 </a:t>
            </a:r>
            <a:r>
              <a:rPr lang="en" dirty="0" smtClean="0">
                <a:cs typeface="Times New Roman" pitchFamily="18" charset="0"/>
              </a:rPr>
              <a:t>&lt; 250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Multilobular infiltrates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Confusion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Uremia (urea &gt; 20mg/ dl)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>
                <a:cs typeface="Times New Roman" pitchFamily="18" charset="0"/>
              </a:rPr>
              <a:t>Leukopenia </a:t>
            </a:r>
            <a:r>
              <a:rPr lang="en" dirty="0" smtClean="0">
                <a:cs typeface="Times New Roman" pitchFamily="18" charset="0"/>
              </a:rPr>
              <a:t>(Le &lt; 4000 / mm 3</a:t>
            </a:r>
            <a:r>
              <a:rPr lang="en" baseline="30000" dirty="0" smtClean="0">
                <a:cs typeface="Times New Roman" pitchFamily="18" charset="0"/>
              </a:rPr>
              <a:t>)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Thrombocytopenia (Tr &lt; 100000/mm </a:t>
            </a:r>
            <a:r>
              <a:rPr lang="en" baseline="30000" dirty="0" smtClean="0">
                <a:cs typeface="Times New Roman" pitchFamily="18" charset="0"/>
              </a:rPr>
              <a:t>3 </a:t>
            </a:r>
            <a:r>
              <a:rPr lang="en" dirty="0" smtClean="0">
                <a:cs typeface="Times New Roman" pitchFamily="18" charset="0"/>
              </a:rPr>
              <a:t>)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Hypothermia (T &lt; 36 </a:t>
            </a:r>
            <a:r>
              <a:rPr lang="en" baseline="30000" dirty="0" smtClean="0">
                <a:cs typeface="Times New Roman" pitchFamily="18" charset="0"/>
              </a:rPr>
              <a:t>o </a:t>
            </a:r>
            <a:r>
              <a:rPr lang="en" dirty="0" smtClean="0">
                <a:cs typeface="Times New Roman" pitchFamily="18" charset="0"/>
              </a:rPr>
              <a:t>C)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Hypotension w</a:t>
            </a:r>
            <a:r>
              <a:rPr lang="sr-Latn-RS" dirty="0" smtClean="0">
                <a:cs typeface="Times New Roman" pitchFamily="18" charset="0"/>
              </a:rPr>
              <a:t>ith</a:t>
            </a:r>
            <a:r>
              <a:rPr lang="en" dirty="0" smtClean="0">
                <a:cs typeface="Times New Roman" pitchFamily="18" charset="0"/>
              </a:rPr>
              <a:t> demand</a:t>
            </a:r>
            <a:r>
              <a:rPr lang="sr-Latn-RS" dirty="0" smtClean="0">
                <a:cs typeface="Times New Roman" pitchFamily="18" charset="0"/>
              </a:rPr>
              <a:t> for</a:t>
            </a:r>
            <a:r>
              <a:rPr lang="en" dirty="0" smtClean="0">
                <a:cs typeface="Times New Roman" pitchFamily="18" charset="0"/>
              </a:rPr>
              <a:t> </a:t>
            </a:r>
            <a:r>
              <a:rPr lang="sr-Latn-RS" dirty="0" smtClean="0">
                <a:cs typeface="Times New Roman" pitchFamily="18" charset="0"/>
              </a:rPr>
              <a:t>liquid </a:t>
            </a:r>
            <a:r>
              <a:rPr lang="en" dirty="0" smtClean="0">
                <a:cs typeface="Times New Roman" pitchFamily="18" charset="0"/>
              </a:rPr>
              <a:t>compensation</a:t>
            </a:r>
            <a:endParaRPr lang="en-US" dirty="0" smtClean="0">
              <a:cs typeface="Times New Roman" pitchFamily="18" charset="0"/>
            </a:endParaRPr>
          </a:p>
        </p:txBody>
      </p:sp>
      <p:sp>
        <p:nvSpPr>
          <p:cNvPr id="90116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5257800" y="1247775"/>
            <a:ext cx="4365625" cy="4383088"/>
          </a:xfrm>
          <a:solidFill>
            <a:schemeClr val="bg1"/>
          </a:solidFill>
          <a:ln>
            <a:solidFill>
              <a:srgbClr val="FF0066"/>
            </a:solidFill>
          </a:ln>
        </p:spPr>
        <p:txBody>
          <a:bodyPr>
            <a:normAutofit fontScale="925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b="1" u="sng" dirty="0" smtClean="0">
                <a:solidFill>
                  <a:schemeClr val="accent4"/>
                </a:solidFill>
                <a:cs typeface="Times New Roman" pitchFamily="18" charset="0"/>
              </a:rPr>
              <a:t>Major eligibility criteria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sr-Latn-CS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Need </a:t>
            </a:r>
            <a:r>
              <a:rPr lang="sr-Latn-RS" dirty="0" smtClean="0">
                <a:cs typeface="Times New Roman" pitchFamily="18" charset="0"/>
              </a:rPr>
              <a:t>f</a:t>
            </a:r>
            <a:r>
              <a:rPr lang="en" dirty="0" smtClean="0">
                <a:cs typeface="Times New Roman" pitchFamily="18" charset="0"/>
              </a:rPr>
              <a:t>or invasive mechanical ventilation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Septic shock and need </a:t>
            </a:r>
            <a:r>
              <a:rPr lang="sr-Latn-RS" dirty="0" smtClean="0">
                <a:cs typeface="Times New Roman" pitchFamily="18" charset="0"/>
              </a:rPr>
              <a:t>f</a:t>
            </a:r>
            <a:r>
              <a:rPr lang="en" dirty="0" smtClean="0">
                <a:cs typeface="Times New Roman" pitchFamily="18" charset="0"/>
              </a:rPr>
              <a:t>or vasopressor</a:t>
            </a:r>
            <a:r>
              <a:rPr lang="sr-Latn-RS" dirty="0" smtClean="0">
                <a:cs typeface="Times New Roman" pitchFamily="18" charset="0"/>
              </a:rPr>
              <a:t>s</a:t>
            </a:r>
            <a:endParaRPr lang="en-US" dirty="0" smtClean="0">
              <a:cs typeface="Times New Roman" pitchFamily="18" charset="0"/>
            </a:endParaRPr>
          </a:p>
        </p:txBody>
      </p:sp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6183313" y="4891088"/>
            <a:ext cx="3440112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/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6313488" y="5602288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/>
          </a:p>
        </p:txBody>
      </p:sp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6299200" y="5472113"/>
            <a:ext cx="33670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sr-Latn-CS"/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420688" y="5661025"/>
            <a:ext cx="9459912" cy="900113"/>
          </a:xfrm>
          <a:prstGeom prst="rect">
            <a:avLst/>
          </a:prstGeom>
          <a:solidFill>
            <a:schemeClr val="bg1"/>
          </a:solidFill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sr-Latn-RS" sz="2400" b="1" u="sng" dirty="0" err="1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en" sz="2400" b="1" u="sng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t least 3 minor or 2 major</a:t>
            </a:r>
            <a:endParaRPr lang="sr-Latn-CS" sz="2400" b="1" u="sng" dirty="0" smtClean="0">
              <a:solidFill>
                <a:schemeClr val="accent4"/>
              </a:solidFill>
              <a:latin typeface="+mj-lt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" sz="2400" b="1" u="sng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criteria </a:t>
            </a:r>
            <a:r>
              <a:rPr lang="sr-Latn-RS" sz="2400" b="1" u="sng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present an </a:t>
            </a:r>
            <a:r>
              <a:rPr lang="en" sz="2400" b="1" u="sng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absolute indication </a:t>
            </a:r>
            <a:endParaRPr lang="en-US" sz="2400" b="1" u="sng" dirty="0" smtClean="0">
              <a:solidFill>
                <a:schemeClr val="accent4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Rot="1" noChangeArrowheads="1"/>
          </p:cNvSpPr>
          <p:nvPr/>
        </p:nvSpPr>
        <p:spPr bwMode="auto">
          <a:xfrm>
            <a:off x="514350" y="530225"/>
            <a:ext cx="9050338" cy="13573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" sz="2800" b="1" dirty="0" smtClean="0">
                <a:latin typeface="+mj-lt"/>
              </a:rPr>
              <a:t>Hospitalized patients - </a:t>
            </a:r>
            <a:r>
              <a:rPr lang="sr-Latn-RS" sz="2800" b="1" dirty="0" smtClean="0">
                <a:latin typeface="+mj-lt"/>
              </a:rPr>
              <a:t>ICU</a:t>
            </a:r>
            <a:r>
              <a:rPr lang="en" sz="2800" b="1" dirty="0" smtClean="0">
                <a:latin typeface="+mj-lt"/>
              </a:rPr>
              <a:t>  </a:t>
            </a:r>
            <a:endParaRPr lang="sr-Latn-RS" sz="2800" b="1" dirty="0" smtClean="0">
              <a:latin typeface="+mj-lt"/>
            </a:endParaRPr>
          </a:p>
          <a:p>
            <a:pPr algn="ctr" eaLnBrk="1" hangingPunct="1">
              <a:defRPr/>
            </a:pPr>
            <a:r>
              <a:rPr lang="en" sz="2800" b="1" dirty="0" smtClean="0">
                <a:latin typeface="+mj-lt"/>
              </a:rPr>
              <a:t>IDSA / ATS 2007</a:t>
            </a:r>
          </a:p>
          <a:p>
            <a:pPr algn="ctr" eaLnBrk="1" hangingPunct="1">
              <a:defRPr/>
            </a:pPr>
            <a:r>
              <a:rPr lang="en" sz="2800" b="1" i="1" dirty="0" smtClean="0">
                <a:solidFill>
                  <a:schemeClr val="accent4"/>
                </a:solidFill>
                <a:latin typeface="+mj-lt"/>
              </a:rPr>
              <a:t>without risks </a:t>
            </a:r>
            <a:r>
              <a:rPr lang="sr-Latn-RS" sz="2800" b="1" i="1" dirty="0" err="1">
                <a:solidFill>
                  <a:schemeClr val="accent4"/>
                </a:solidFill>
                <a:latin typeface="+mj-lt"/>
              </a:rPr>
              <a:t>f</a:t>
            </a:r>
            <a:r>
              <a:rPr lang="en" sz="2800" b="1" i="1" dirty="0" smtClean="0">
                <a:solidFill>
                  <a:schemeClr val="accent4"/>
                </a:solidFill>
                <a:latin typeface="+mj-lt"/>
              </a:rPr>
              <a:t>or Pseudomonas infection</a:t>
            </a:r>
            <a:endParaRPr lang="en-US" sz="2800" b="1" i="1" dirty="0" smtClean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49288" y="2463800"/>
            <a:ext cx="3475037" cy="2609850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hlink"/>
              </a:buClr>
              <a:buSzPct val="70000"/>
              <a:buFont typeface="Wingdings 2" panose="05020102010507070707" pitchFamily="18" charset="2"/>
              <a:buNone/>
            </a:pPr>
            <a:r>
              <a:rPr lang="en" sz="3200" b="1" smtClean="0">
                <a:solidFill>
                  <a:srgbClr val="FF0000"/>
                </a:solidFill>
              </a:rPr>
              <a:t>Beta-lactam</a:t>
            </a:r>
            <a:r>
              <a:rPr lang="en" b="1" smtClean="0">
                <a:solidFill>
                  <a:srgbClr val="FF0000"/>
                </a:solidFill>
              </a:rPr>
              <a:t> </a:t>
            </a:r>
            <a:endParaRPr lang="sr-Latn-CS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" sz="2400" b="1" smtClean="0">
                <a:solidFill>
                  <a:srgbClr val="FF0000"/>
                </a:solidFill>
              </a:rPr>
              <a:t>cefotaxime,</a:t>
            </a:r>
            <a:endParaRPr lang="sr-Latn-CS" sz="24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" sz="2400" b="1" smtClean="0">
                <a:solidFill>
                  <a:srgbClr val="FF0000"/>
                </a:solidFill>
              </a:rPr>
              <a:t>ceftriaxone, or 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" sz="2400" b="1" smtClean="0">
                <a:solidFill>
                  <a:srgbClr val="FF0000"/>
                </a:solidFill>
              </a:rPr>
              <a:t>ampicillin-sulbactam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" sz="2400" b="1" smtClean="0">
                <a:solidFill>
                  <a:srgbClr val="FF0000"/>
                </a:solidFill>
              </a:rPr>
              <a:t>ertapenem</a:t>
            </a:r>
          </a:p>
          <a:p>
            <a:pPr eaLnBrk="1" hangingPunct="1"/>
            <a:endParaRPr lang="en-US" sz="2400" smtClean="0">
              <a:solidFill>
                <a:srgbClr val="FF0000"/>
              </a:solidFill>
            </a:endParaRPr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440363" y="2463800"/>
            <a:ext cx="3911600" cy="261620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" b="1" smtClean="0">
                <a:solidFill>
                  <a:srgbClr val="FF0000"/>
                </a:solidFill>
              </a:rPr>
              <a:t>azithromycin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" b="1" smtClean="0">
                <a:solidFill>
                  <a:srgbClr val="FF0000"/>
                </a:solidFill>
              </a:rPr>
              <a:t>               or</a:t>
            </a:r>
            <a:endParaRPr lang="sr-Latn-CS" b="1" smtClean="0">
              <a:solidFill>
                <a:srgbClr val="FF0000"/>
              </a:solidFill>
            </a:endParaRPr>
          </a:p>
          <a:p>
            <a:pPr eaLnBrk="1" hangingPunct="1"/>
            <a:r>
              <a:rPr lang="en" b="1" smtClean="0">
                <a:solidFill>
                  <a:srgbClr val="FF0000"/>
                </a:solidFill>
              </a:rPr>
              <a:t>fluoroquinolone</a:t>
            </a:r>
            <a:r>
              <a:rPr lang="en" b="1" smtClean="0"/>
              <a:t> </a:t>
            </a:r>
            <a:endParaRPr lang="sr-Latn-CS" b="1" smtClean="0"/>
          </a:p>
          <a:p>
            <a:pPr eaLnBrk="1" hangingPunct="1"/>
            <a:endParaRPr lang="sr-Latn-CS" b="1" smtClean="0"/>
          </a:p>
          <a:p>
            <a:pPr eaLnBrk="1" hangingPunct="1"/>
            <a:endParaRPr lang="en-US" smtClean="0"/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4525963" y="3386138"/>
            <a:ext cx="5143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/>
              <a:t>+</a:t>
            </a:r>
            <a:endParaRPr lang="en-US"/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788988" y="5403850"/>
            <a:ext cx="8775700" cy="830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" sz="2400" b="1" dirty="0" smtClean="0"/>
              <a:t> </a:t>
            </a:r>
            <a:r>
              <a:rPr lang="en" sz="2400" b="1" dirty="0" smtClean="0">
                <a:solidFill>
                  <a:schemeClr val="accent4"/>
                </a:solidFill>
                <a:latin typeface="+mn-lt"/>
              </a:rPr>
              <a:t>For patients allergic </a:t>
            </a:r>
            <a:r>
              <a:rPr lang="sr-Latn-RS" sz="2400" b="1" dirty="0" smtClean="0">
                <a:solidFill>
                  <a:schemeClr val="accent4"/>
                </a:solidFill>
                <a:latin typeface="+mn-lt"/>
              </a:rPr>
              <a:t>to</a:t>
            </a:r>
            <a:r>
              <a:rPr lang="en" sz="2400" b="1" dirty="0" smtClean="0">
                <a:solidFill>
                  <a:schemeClr val="accent4"/>
                </a:solidFill>
                <a:latin typeface="+mn-lt"/>
              </a:rPr>
              <a:t> penicillin,</a:t>
            </a:r>
            <a:endParaRPr lang="sr-Latn-CS" sz="2400" b="1" dirty="0" smtClean="0">
              <a:solidFill>
                <a:schemeClr val="accent4"/>
              </a:solidFill>
              <a:latin typeface="+mn-lt"/>
            </a:endParaRP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" sz="2400" b="1" dirty="0" smtClean="0">
                <a:solidFill>
                  <a:schemeClr val="accent4"/>
                </a:solidFill>
                <a:latin typeface="+mn-lt"/>
              </a:rPr>
              <a:t>respiratory fluoroquinolones and aztreonam</a:t>
            </a:r>
            <a:r>
              <a:rPr lang="sr-Latn-RS" sz="2400" b="1" dirty="0" smtClean="0">
                <a:solidFill>
                  <a:schemeClr val="accent4"/>
                </a:solidFill>
                <a:latin typeface="+mn-lt"/>
              </a:rPr>
              <a:t> are recommended</a:t>
            </a:r>
            <a:r>
              <a:rPr lang="en" sz="2400" dirty="0" smtClean="0">
                <a:solidFill>
                  <a:schemeClr val="accent4"/>
                </a:solidFill>
                <a:latin typeface="+mn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30325" y="530225"/>
            <a:ext cx="7585075" cy="88265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sr-Latn-RS" sz="3200" dirty="0" smtClean="0">
                <a:solidFill>
                  <a:schemeClr val="accent1"/>
                </a:solidFill>
                <a:effectLst/>
              </a:rPr>
              <a:t>Healthcare-Associated 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Pneumonia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 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- HCAP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34975" y="1579563"/>
            <a:ext cx="9637713" cy="4560887"/>
          </a:xfrm>
        </p:spPr>
        <p:txBody>
          <a:bodyPr>
            <a:normAutofit lnSpcReduction="10000"/>
          </a:bodyPr>
          <a:lstStyle/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Pneumonia </a:t>
            </a:r>
            <a:r>
              <a:rPr lang="sr-Latn-RS" sz="2400" dirty="0" smtClean="0">
                <a:cs typeface="Times New Roman" pitchFamily="18" charset="0"/>
              </a:rPr>
              <a:t>in</a:t>
            </a:r>
            <a:r>
              <a:rPr lang="en" sz="2400" dirty="0" smtClean="0">
                <a:cs typeface="Times New Roman" pitchFamily="18" charset="0"/>
              </a:rPr>
              <a:t> the patient which </a:t>
            </a:r>
            <a:r>
              <a:rPr lang="sr-Latn-RS" sz="2400" dirty="0" smtClean="0">
                <a:cs typeface="Times New Roman" pitchFamily="18" charset="0"/>
              </a:rPr>
              <a:t>was</a:t>
            </a:r>
            <a:r>
              <a:rPr lang="en" sz="2400" dirty="0" smtClean="0">
                <a:cs typeface="Times New Roman" pitchFamily="18" charset="0"/>
              </a:rPr>
              <a:t> hospital</a:t>
            </a:r>
            <a:r>
              <a:rPr lang="sr-Latn-RS" sz="2400" dirty="0" smtClean="0">
                <a:cs typeface="Times New Roman" pitchFamily="18" charset="0"/>
              </a:rPr>
              <a:t>ized and </a:t>
            </a:r>
            <a:r>
              <a:rPr lang="en" sz="2400" dirty="0" smtClean="0">
                <a:cs typeface="Times New Roman" pitchFamily="18" charset="0"/>
              </a:rPr>
              <a:t>treated </a:t>
            </a:r>
            <a:r>
              <a:rPr lang="sr-Latn-RS" sz="2400" dirty="0" smtClean="0">
                <a:cs typeface="Times New Roman" pitchFamily="18" charset="0"/>
              </a:rPr>
              <a:t>due to an</a:t>
            </a:r>
            <a:r>
              <a:rPr lang="en" sz="2400" dirty="0" smtClean="0">
                <a:cs typeface="Times New Roman" pitchFamily="18" charset="0"/>
              </a:rPr>
              <a:t> acute condition </a:t>
            </a:r>
            <a:r>
              <a:rPr lang="sr-Latn-RS" sz="2400" dirty="0" smtClean="0">
                <a:cs typeface="Times New Roman" pitchFamily="18" charset="0"/>
              </a:rPr>
              <a:t>during</a:t>
            </a:r>
            <a:r>
              <a:rPr lang="en" sz="2400" dirty="0" smtClean="0">
                <a:cs typeface="Times New Roman" pitchFamily="18" charset="0"/>
              </a:rPr>
              <a:t> 2 or more day</a:t>
            </a:r>
            <a:r>
              <a:rPr lang="sr-Latn-RS" sz="2400" dirty="0">
                <a:cs typeface="Times New Roman" pitchFamily="18" charset="0"/>
              </a:rPr>
              <a:t>s</a:t>
            </a:r>
            <a:r>
              <a:rPr lang="en" sz="2400" dirty="0" smtClean="0">
                <a:cs typeface="Times New Roman" pitchFamily="18" charset="0"/>
              </a:rPr>
              <a:t> in the previous 90 days </a:t>
            </a:r>
            <a:r>
              <a:rPr lang="sr-Latn-RS" sz="2400" dirty="0" smtClean="0">
                <a:cs typeface="Times New Roman" pitchFamily="18" charset="0"/>
              </a:rPr>
              <a:t>before </a:t>
            </a:r>
            <a:r>
              <a:rPr lang="en" sz="2400" dirty="0" smtClean="0">
                <a:cs typeface="Times New Roman" pitchFamily="18" charset="0"/>
              </a:rPr>
              <a:t>the </a:t>
            </a:r>
            <a:r>
              <a:rPr lang="sr-Latn-RS" sz="2400" dirty="0" smtClean="0">
                <a:cs typeface="Times New Roman" pitchFamily="18" charset="0"/>
              </a:rPr>
              <a:t>appearance of pneumonia</a:t>
            </a:r>
            <a:endParaRPr lang="sr-Latn-C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sr-Latn-C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Pneumonia </a:t>
            </a:r>
            <a:r>
              <a:rPr lang="sr-Latn-RS" sz="2400" dirty="0" smtClean="0">
                <a:cs typeface="Times New Roman" pitchFamily="18" charset="0"/>
              </a:rPr>
              <a:t>in</a:t>
            </a:r>
            <a:r>
              <a:rPr lang="en" sz="2400" dirty="0" smtClean="0">
                <a:cs typeface="Times New Roman" pitchFamily="18" charset="0"/>
              </a:rPr>
              <a:t> a person who is staying in home / institution of permanent accommodation or have </a:t>
            </a:r>
            <a:r>
              <a:rPr lang="sr-Latn-RS" sz="2400" dirty="0" smtClean="0">
                <a:cs typeface="Times New Roman" pitchFamily="18" charset="0"/>
              </a:rPr>
              <a:t>any form of</a:t>
            </a:r>
            <a:r>
              <a:rPr lang="en" sz="2400" dirty="0" smtClean="0">
                <a:cs typeface="Times New Roman" pitchFamily="18" charset="0"/>
              </a:rPr>
              <a:t> long-term healthcare </a:t>
            </a:r>
            <a:r>
              <a:rPr lang="sr-Latn-RS" sz="2400" dirty="0" smtClean="0">
                <a:cs typeface="Times New Roman" pitchFamily="18" charset="0"/>
              </a:rPr>
              <a:t>or medical device implanted</a:t>
            </a:r>
            <a:endParaRPr lang="sr-Latn-C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sr-Latn-C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Pneumonia </a:t>
            </a:r>
            <a:r>
              <a:rPr lang="sr-Latn-RS" sz="2400" dirty="0" smtClean="0">
                <a:cs typeface="Times New Roman" pitchFamily="18" charset="0"/>
              </a:rPr>
              <a:t>in</a:t>
            </a:r>
            <a:r>
              <a:rPr lang="en" sz="2400" dirty="0" smtClean="0">
                <a:cs typeface="Times New Roman" pitchFamily="18" charset="0"/>
              </a:rPr>
              <a:t> the patient which </a:t>
            </a:r>
            <a:r>
              <a:rPr lang="sr-Latn-RS" sz="2400" dirty="0" smtClean="0">
                <a:cs typeface="Times New Roman" pitchFamily="18" charset="0"/>
              </a:rPr>
              <a:t>has </a:t>
            </a:r>
            <a:r>
              <a:rPr lang="en" sz="2400" dirty="0" smtClean="0">
                <a:cs typeface="Times New Roman" pitchFamily="18" charset="0"/>
              </a:rPr>
              <a:t>recently received antibiotic therapy, chemotherapy or had injuries </a:t>
            </a:r>
            <a:r>
              <a:rPr lang="sr-Latn-RS" sz="2400" dirty="0" smtClean="0">
                <a:cs typeface="Times New Roman" pitchFamily="18" charset="0"/>
              </a:rPr>
              <a:t>taken care of during </a:t>
            </a:r>
            <a:r>
              <a:rPr lang="en" sz="2400" dirty="0" smtClean="0">
                <a:cs typeface="Times New Roman" pitchFamily="18" charset="0"/>
              </a:rPr>
              <a:t>the previous 30 days, or stayed in hospital or clinic </a:t>
            </a:r>
            <a:r>
              <a:rPr lang="sr-Latn-RS" sz="2400" dirty="0" smtClean="0">
                <a:cs typeface="Times New Roman" pitchFamily="18" charset="0"/>
              </a:rPr>
              <a:t>f</a:t>
            </a:r>
            <a:r>
              <a:rPr lang="en" sz="2400" dirty="0" smtClean="0">
                <a:cs typeface="Times New Roman" pitchFamily="18" charset="0"/>
              </a:rPr>
              <a:t>or hemodialysis in the previous 30 days</a:t>
            </a: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Patients which have</a:t>
            </a:r>
            <a:r>
              <a:rPr lang="sr-Latn-RS" sz="2400" dirty="0" smtClean="0">
                <a:cs typeface="Times New Roman" pitchFamily="18" charset="0"/>
              </a:rPr>
              <a:t> a</a:t>
            </a:r>
            <a:r>
              <a:rPr lang="en" sz="2400" dirty="0" smtClean="0">
                <a:cs typeface="Times New Roman" pitchFamily="18" charset="0"/>
              </a:rPr>
              <a:t> </a:t>
            </a:r>
            <a:r>
              <a:rPr lang="sr-Latn-RS" sz="2400" dirty="0" smtClean="0">
                <a:cs typeface="Times New Roman" pitchFamily="18" charset="0"/>
              </a:rPr>
              <a:t>family </a:t>
            </a:r>
            <a:r>
              <a:rPr lang="en" sz="2400" dirty="0" smtClean="0">
                <a:cs typeface="Times New Roman" pitchFamily="18" charset="0"/>
              </a:rPr>
              <a:t>member </a:t>
            </a:r>
            <a:r>
              <a:rPr lang="sr-Latn-RS" sz="2400" dirty="0" smtClean="0">
                <a:cs typeface="Times New Roman" pitchFamily="18" charset="0"/>
              </a:rPr>
              <a:t>infected </a:t>
            </a:r>
            <a:r>
              <a:rPr lang="en" sz="2400" dirty="0" smtClean="0">
                <a:cs typeface="Times New Roman" pitchFamily="18" charset="0"/>
              </a:rPr>
              <a:t>with multiresistant pathogen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endParaRPr lang="en-US" sz="2400" dirty="0" smtClean="0"/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434975" y="2351314"/>
            <a:ext cx="9642475" cy="484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Antipseudomonas beta-lactam (piperacillin-tazobactam , cefepime , imipenem or meropenem) + ciprofloxacin or levofloxacin (750 mg 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or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Beta-lactam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+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aminoglycoside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+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azithromycin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or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Beta-lactam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+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aminoglycoside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+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antipneumococcal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fluoroquinolone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</a:t>
            </a:r>
            <a:endParaRPr lang="sr-Latn-CS" sz="2400" dirty="0" smtClean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(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in patients allergic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to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Penicillin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e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, aztreonam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is substitution f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or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beta-lactam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)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73827" name="Rectangle 3"/>
          <p:cNvSpPr>
            <a:spLocks noRot="1" noChangeArrowheads="1"/>
          </p:cNvSpPr>
          <p:nvPr/>
        </p:nvSpPr>
        <p:spPr bwMode="auto">
          <a:xfrm>
            <a:off x="671513" y="420688"/>
            <a:ext cx="9155112" cy="15713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eaLnBrk="1" hangingPunct="1">
              <a:lnSpc>
                <a:spcPct val="75000"/>
              </a:lnSpc>
              <a:defRPr/>
            </a:pPr>
            <a:endParaRPr lang="sr-Cyrl-CS" sz="34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 eaLnBrk="1" hangingPunct="1">
              <a:lnSpc>
                <a:spcPct val="75000"/>
              </a:lnSpc>
              <a:defRPr/>
            </a:pPr>
            <a:endParaRPr lang="sr-Latn-RS" sz="2800" b="1" dirty="0" smtClean="0">
              <a:solidFill>
                <a:schemeClr val="accent1"/>
              </a:solidFill>
              <a:latin typeface="+mj-lt"/>
              <a:cs typeface="Times New Roman" pitchFamily="18" charset="0"/>
            </a:endParaRPr>
          </a:p>
          <a:p>
            <a:pPr algn="ctr" eaLnBrk="1" hangingPunct="1">
              <a:lnSpc>
                <a:spcPct val="75000"/>
              </a:lnSpc>
              <a:defRPr/>
            </a:pPr>
            <a:r>
              <a:rPr lang="en" sz="28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Hospitalized </a:t>
            </a:r>
            <a:r>
              <a:rPr lang="en" sz="2800" b="1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patients - </a:t>
            </a:r>
            <a:r>
              <a:rPr lang="sr-Latn-RS" sz="28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ICU</a:t>
            </a:r>
            <a:r>
              <a:rPr lang="en" sz="28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  </a:t>
            </a:r>
            <a:endParaRPr lang="sr-Latn-RS" sz="2800" b="1" dirty="0" smtClean="0">
              <a:solidFill>
                <a:schemeClr val="accent1"/>
              </a:solidFill>
              <a:latin typeface="+mj-lt"/>
              <a:cs typeface="Times New Roman" pitchFamily="18" charset="0"/>
            </a:endParaRPr>
          </a:p>
          <a:p>
            <a:pPr algn="ctr" eaLnBrk="1" hangingPunct="1">
              <a:lnSpc>
                <a:spcPct val="75000"/>
              </a:lnSpc>
              <a:defRPr/>
            </a:pPr>
            <a:r>
              <a:rPr lang="en" sz="28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IDSA/ATS             </a:t>
            </a:r>
            <a:endParaRPr lang="sr-Cyrl-CS" sz="2800" b="1" dirty="0">
              <a:solidFill>
                <a:schemeClr val="accent1"/>
              </a:solidFill>
              <a:latin typeface="+mj-lt"/>
              <a:cs typeface="Times New Roman" pitchFamily="18" charset="0"/>
            </a:endParaRPr>
          </a:p>
          <a:p>
            <a:pPr algn="ctr" eaLnBrk="1" hangingPunct="1">
              <a:lnSpc>
                <a:spcPct val="75000"/>
              </a:lnSpc>
              <a:defRPr/>
            </a:pPr>
            <a:r>
              <a:rPr lang="en" sz="2800" b="1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  </a:t>
            </a:r>
            <a:r>
              <a:rPr lang="en" sz="2800" b="1" i="1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Pseudomonas infection</a:t>
            </a:r>
            <a:r>
              <a:rPr lang="en-US" sz="3400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/>
            </a:r>
            <a:br>
              <a:rPr lang="en-US" sz="3400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</a:br>
            <a:endParaRPr lang="en-US" sz="3400" i="1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Rot="1" noChangeArrowheads="1"/>
          </p:cNvSpPr>
          <p:nvPr/>
        </p:nvSpPr>
        <p:spPr bwMode="auto">
          <a:xfrm>
            <a:off x="508000" y="354013"/>
            <a:ext cx="9264650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Hospitalized patients - </a:t>
            </a:r>
            <a:r>
              <a:rPr lang="sr-Latn-RS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ICU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sr-Latn-RS" sz="3600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IDSA / ATS </a:t>
            </a:r>
            <a:endParaRPr lang="en-US" sz="3600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74851" name="Rectangle 3"/>
          <p:cNvSpPr>
            <a:spLocks noChangeArrowheads="1"/>
          </p:cNvSpPr>
          <p:nvPr/>
        </p:nvSpPr>
        <p:spPr bwMode="auto">
          <a:xfrm>
            <a:off x="855663" y="2074863"/>
            <a:ext cx="8491537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b="1" i="1" dirty="0" smtClean="0">
                <a:latin typeface="+mn-lt"/>
                <a:cs typeface="Times New Roman" pitchFamily="18" charset="0"/>
              </a:rPr>
              <a:t>in case of M</a:t>
            </a:r>
            <a:r>
              <a:rPr lang="en" sz="2400" b="1" i="1" dirty="0" smtClean="0">
                <a:latin typeface="+mn-lt"/>
                <a:cs typeface="Times New Roman" pitchFamily="18" charset="0"/>
              </a:rPr>
              <a:t>ethicillin </a:t>
            </a:r>
            <a:r>
              <a:rPr lang="en" sz="2400" b="1" i="1" dirty="0">
                <a:latin typeface="+mn-lt"/>
                <a:cs typeface="Times New Roman" pitchFamily="18" charset="0"/>
              </a:rPr>
              <a:t>- resistant                                 </a:t>
            </a:r>
          </a:p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2400" b="1" i="1" dirty="0">
                <a:latin typeface="+mn-lt"/>
                <a:cs typeface="Times New Roman" pitchFamily="18" charset="0"/>
              </a:rPr>
              <a:t>Staphylococcus aureus</a:t>
            </a:r>
            <a:endParaRPr lang="en-US" sz="2400" b="1" i="1" dirty="0">
              <a:latin typeface="+mn-lt"/>
              <a:cs typeface="Times New Roman" pitchFamily="18" charset="0"/>
            </a:endParaRPr>
          </a:p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2400" b="1" i="1" dirty="0">
                <a:latin typeface="+mn-lt"/>
                <a:cs typeface="Times New Roman" pitchFamily="18" charset="0"/>
              </a:rPr>
              <a:t>      </a:t>
            </a:r>
            <a:endParaRPr lang="sr-Cyrl-CS" sz="2400" b="1" i="1" dirty="0">
              <a:latin typeface="+mn-lt"/>
              <a:cs typeface="Times New Roman" pitchFamily="18" charset="0"/>
            </a:endParaRPr>
          </a:p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2400" b="1" i="1" dirty="0">
                <a:latin typeface="+mn-lt"/>
                <a:cs typeface="Times New Roman" pitchFamily="18" charset="0"/>
              </a:rPr>
              <a:t> add</a:t>
            </a:r>
            <a:endParaRPr lang="sl-SI" sz="2400" b="1" i="1" dirty="0">
              <a:latin typeface="+mn-lt"/>
              <a:cs typeface="Times New Roman" pitchFamily="18" charset="0"/>
            </a:endParaRPr>
          </a:p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en-US" sz="2400" b="1" i="1" dirty="0">
              <a:latin typeface="+mn-lt"/>
              <a:cs typeface="Times New Roman" pitchFamily="18" charset="0"/>
            </a:endParaRPr>
          </a:p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2400" b="1" i="1" dirty="0">
                <a:latin typeface="+mn-lt"/>
                <a:cs typeface="Times New Roman" pitchFamily="18" charset="0"/>
              </a:rPr>
              <a:t>    </a:t>
            </a:r>
            <a:r>
              <a:rPr lang="en" sz="2800" b="1" i="1" dirty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Vancomycin or Linezolid</a:t>
            </a:r>
            <a:endParaRPr lang="en-US" sz="28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Times New Roman" pitchFamily="18" charset="0"/>
            </a:endParaRPr>
          </a:p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en-US" sz="2400" b="1" i="1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ChangeArrowheads="1"/>
          </p:cNvSpPr>
          <p:nvPr/>
        </p:nvSpPr>
        <p:spPr bwMode="auto">
          <a:xfrm>
            <a:off x="73025" y="-9524"/>
            <a:ext cx="10331450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Treatment </a:t>
            </a:r>
            <a:r>
              <a:rPr lang="sr-Latn-RS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of 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pneumonia in the hospital</a:t>
            </a:r>
            <a:endParaRPr lang="sl-SI" sz="3600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" sz="3600" b="1" dirty="0" err="1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Special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sz="3600" b="1" dirty="0" err="1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cases </a:t>
            </a:r>
            <a:r>
              <a:rPr lang="en" sz="36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(ERS)</a:t>
            </a:r>
          </a:p>
        </p:txBody>
      </p:sp>
      <p:grpSp>
        <p:nvGrpSpPr>
          <p:cNvPr id="101379" name="Group 3"/>
          <p:cNvGrpSpPr>
            <a:grpSpLocks/>
          </p:cNvGrpSpPr>
          <p:nvPr/>
        </p:nvGrpSpPr>
        <p:grpSpPr bwMode="auto">
          <a:xfrm>
            <a:off x="257175" y="398463"/>
            <a:ext cx="9686925" cy="1123950"/>
            <a:chOff x="144" y="1301"/>
            <a:chExt cx="5424" cy="708"/>
          </a:xfrm>
        </p:grpSpPr>
        <p:sp>
          <p:nvSpPr>
            <p:cNvPr id="101393" name="Rectangle 4"/>
            <p:cNvSpPr>
              <a:spLocks noChangeArrowheads="1"/>
            </p:cNvSpPr>
            <p:nvPr/>
          </p:nvSpPr>
          <p:spPr bwMode="gray">
            <a:xfrm>
              <a:off x="144" y="1760"/>
              <a:ext cx="5424" cy="48"/>
            </a:xfrm>
            <a:prstGeom prst="rect">
              <a:avLst/>
            </a:prstGeom>
            <a:gradFill rotWithShape="0">
              <a:gsLst>
                <a:gs pos="0">
                  <a:srgbClr val="A89EDA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sr-Latn-CS"/>
            </a:p>
          </p:txBody>
        </p:sp>
        <p:sp>
          <p:nvSpPr>
            <p:cNvPr id="101394" name="Rectangle 5"/>
            <p:cNvSpPr>
              <a:spLocks noChangeArrowheads="1"/>
            </p:cNvSpPr>
            <p:nvPr/>
          </p:nvSpPr>
          <p:spPr bwMode="gray">
            <a:xfrm>
              <a:off x="367" y="1301"/>
              <a:ext cx="44" cy="708"/>
            </a:xfrm>
            <a:prstGeom prst="rect">
              <a:avLst/>
            </a:prstGeom>
            <a:solidFill>
              <a:srgbClr val="A89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sr-Latn-CS"/>
            </a:p>
          </p:txBody>
        </p:sp>
      </p:grpSp>
      <p:sp>
        <p:nvSpPr>
          <p:cNvPr id="100356" name="Text Box 6"/>
          <p:cNvSpPr txBox="1">
            <a:spLocks noChangeArrowheads="1"/>
          </p:cNvSpPr>
          <p:nvPr/>
        </p:nvSpPr>
        <p:spPr bwMode="auto">
          <a:xfrm>
            <a:off x="2438400" y="1300163"/>
            <a:ext cx="5630863" cy="52625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sr-Latn-RS" sz="2400" dirty="0" smtClean="0">
                <a:latin typeface="+mn-lt"/>
              </a:rPr>
              <a:t>Possibility of</a:t>
            </a:r>
            <a:r>
              <a:rPr lang="en" sz="2400" dirty="0" smtClean="0">
                <a:latin typeface="+mn-lt"/>
              </a:rPr>
              <a:t> cavitation -</a:t>
            </a:r>
          </a:p>
          <a:p>
            <a:pPr algn="ctr" eaLnBrk="1" hangingPunct="1">
              <a:defRPr/>
            </a:pPr>
            <a:r>
              <a:rPr lang="en" sz="2400" dirty="0" err="1" smtClean="0">
                <a:latin typeface="+mn-lt"/>
              </a:rPr>
              <a:t>abscess</a:t>
            </a:r>
            <a:r>
              <a:rPr lang="en" sz="2400" dirty="0" smtClean="0">
                <a:latin typeface="+mn-lt"/>
              </a:rPr>
              <a:t> in </a:t>
            </a:r>
            <a:r>
              <a:rPr lang="en" sz="2400" dirty="0" err="1" smtClean="0">
                <a:latin typeface="+mn-lt"/>
              </a:rPr>
              <a:t>pneumonia</a:t>
            </a:r>
            <a:r>
              <a:rPr lang="en" sz="2400" dirty="0" smtClean="0">
                <a:latin typeface="+mn-lt"/>
              </a:rPr>
              <a:t> </a:t>
            </a:r>
            <a:r>
              <a:rPr lang="en" sz="2400" dirty="0" err="1" smtClean="0">
                <a:latin typeface="+mn-lt"/>
              </a:rPr>
              <a:t>or</a:t>
            </a:r>
            <a:r>
              <a:rPr lang="en" sz="2400" dirty="0" smtClean="0">
                <a:latin typeface="+mn-lt"/>
              </a:rPr>
              <a:t> </a:t>
            </a:r>
            <a:r>
              <a:rPr lang="en" sz="2400" dirty="0" err="1" smtClean="0">
                <a:latin typeface="+mn-lt"/>
              </a:rPr>
              <a:t>aspiration</a:t>
            </a:r>
            <a:endParaRPr lang="hr-HR" sz="2400" dirty="0" smtClean="0">
              <a:latin typeface="+mn-lt"/>
            </a:endParaRPr>
          </a:p>
          <a:p>
            <a:pPr algn="ctr" eaLnBrk="1" hangingPunct="1">
              <a:defRPr/>
            </a:pPr>
            <a:endParaRPr lang="hr-HR" sz="2400" dirty="0" smtClean="0"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endParaRPr lang="hr-HR" sz="2400" dirty="0" smtClean="0"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en" sz="2400" dirty="0" smtClean="0">
                <a:latin typeface="+mn-lt"/>
              </a:rPr>
              <a:t>amoxicillin – clavulanate</a:t>
            </a:r>
            <a:r>
              <a:rPr lang="sr-Latn-RS" sz="2400" dirty="0" smtClean="0">
                <a:latin typeface="+mn-lt"/>
              </a:rPr>
              <a:t> i.v.</a:t>
            </a:r>
            <a:r>
              <a:rPr lang="en" sz="2400" dirty="0" smtClean="0">
                <a:latin typeface="+mn-lt"/>
              </a:rPr>
              <a:t> </a:t>
            </a:r>
          </a:p>
          <a:p>
            <a:pPr algn="ctr" eaLnBrk="1" hangingPunct="1">
              <a:defRPr/>
            </a:pPr>
            <a:endParaRPr lang="hr-HR" sz="2400" dirty="0" smtClean="0"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endParaRPr lang="hr-HR" sz="2400" dirty="0" smtClean="0"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sr-Latn-RS" sz="2400" dirty="0" smtClean="0">
                <a:latin typeface="+mn-lt"/>
              </a:rPr>
              <a:t>In case of </a:t>
            </a:r>
            <a:r>
              <a:rPr lang="en" sz="2400" dirty="0" smtClean="0">
                <a:latin typeface="+mn-lt"/>
              </a:rPr>
              <a:t>allergy</a:t>
            </a:r>
            <a:endParaRPr lang="hr-HR" sz="2400" dirty="0" smtClean="0">
              <a:latin typeface="+mn-lt"/>
            </a:endParaRPr>
          </a:p>
          <a:p>
            <a:pPr algn="ctr" eaLnBrk="1" hangingPunct="1">
              <a:defRPr/>
            </a:pPr>
            <a:endParaRPr lang="hr-HR" sz="2400" dirty="0" smtClean="0"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endParaRPr lang="hr-HR" sz="2400" dirty="0" smtClean="0"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sr-Latn-RS" sz="2400" dirty="0">
                <a:latin typeface="+mn-lt"/>
              </a:rPr>
              <a:t>c</a:t>
            </a:r>
            <a:r>
              <a:rPr lang="en" sz="2400" dirty="0" smtClean="0">
                <a:latin typeface="+mn-lt"/>
              </a:rPr>
              <a:t>lindamycin</a:t>
            </a:r>
            <a:r>
              <a:rPr lang="sr-Latn-RS" sz="2400" dirty="0" smtClean="0">
                <a:latin typeface="+mn-lt"/>
              </a:rPr>
              <a:t> i.v.</a:t>
            </a:r>
            <a:r>
              <a:rPr lang="en" sz="2400" dirty="0" smtClean="0">
                <a:latin typeface="+mn-lt"/>
              </a:rPr>
              <a:t> </a:t>
            </a:r>
          </a:p>
          <a:p>
            <a:pPr algn="ctr" eaLnBrk="1" hangingPunct="1">
              <a:defRPr/>
            </a:pPr>
            <a:endParaRPr lang="hr-HR" sz="2400" dirty="0" smtClean="0"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endParaRPr lang="hr-HR" sz="2400" dirty="0" smtClean="0"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sr-Latn-RS" sz="2400" dirty="0">
                <a:latin typeface="+mn-lt"/>
              </a:rPr>
              <a:t>a</a:t>
            </a:r>
            <a:r>
              <a:rPr lang="en" sz="2400" dirty="0" smtClean="0">
                <a:latin typeface="+mn-lt"/>
              </a:rPr>
              <a:t>ssessment</a:t>
            </a:r>
            <a:r>
              <a:rPr lang="sr-Latn-RS" sz="2400" dirty="0" smtClean="0">
                <a:latin typeface="+mn-lt"/>
              </a:rPr>
              <a:t> of response</a:t>
            </a:r>
            <a:r>
              <a:rPr lang="en" sz="2400" dirty="0" smtClean="0">
                <a:latin typeface="+mn-lt"/>
              </a:rPr>
              <a:t> after 2-3 days</a:t>
            </a:r>
            <a:endParaRPr lang="en-GB" sz="2400" dirty="0" smtClean="0">
              <a:latin typeface="+mn-lt"/>
            </a:endParaRPr>
          </a:p>
        </p:txBody>
      </p:sp>
      <p:sp>
        <p:nvSpPr>
          <p:cNvPr id="101381" name="Line 7"/>
          <p:cNvSpPr>
            <a:spLocks noChangeShapeType="1"/>
          </p:cNvSpPr>
          <p:nvPr/>
        </p:nvSpPr>
        <p:spPr bwMode="auto">
          <a:xfrm>
            <a:off x="5143500" y="2303463"/>
            <a:ext cx="0" cy="533400"/>
          </a:xfrm>
          <a:prstGeom prst="line">
            <a:avLst/>
          </a:prstGeom>
          <a:noFill/>
          <a:ln w="38100" cap="sq">
            <a:solidFill>
              <a:srgbClr val="990033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sr-Cyrl-RS"/>
          </a:p>
        </p:txBody>
      </p:sp>
      <p:sp>
        <p:nvSpPr>
          <p:cNvPr id="101382" name="Line 8"/>
          <p:cNvSpPr>
            <a:spLocks noChangeShapeType="1"/>
          </p:cNvSpPr>
          <p:nvPr/>
        </p:nvSpPr>
        <p:spPr bwMode="auto">
          <a:xfrm>
            <a:off x="5143500" y="3413125"/>
            <a:ext cx="0" cy="533400"/>
          </a:xfrm>
          <a:prstGeom prst="line">
            <a:avLst/>
          </a:prstGeom>
          <a:noFill/>
          <a:ln w="38100" cap="sq">
            <a:solidFill>
              <a:srgbClr val="990033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sr-Cyrl-RS"/>
          </a:p>
        </p:txBody>
      </p:sp>
      <p:sp>
        <p:nvSpPr>
          <p:cNvPr id="101383" name="Line 9"/>
          <p:cNvSpPr>
            <a:spLocks noChangeShapeType="1"/>
          </p:cNvSpPr>
          <p:nvPr/>
        </p:nvSpPr>
        <p:spPr bwMode="auto">
          <a:xfrm>
            <a:off x="5143500" y="4522788"/>
            <a:ext cx="0" cy="533400"/>
          </a:xfrm>
          <a:prstGeom prst="line">
            <a:avLst/>
          </a:prstGeom>
          <a:noFill/>
          <a:ln w="38100" cap="sq">
            <a:solidFill>
              <a:srgbClr val="990033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sr-Cyrl-RS"/>
          </a:p>
        </p:txBody>
      </p:sp>
      <p:sp>
        <p:nvSpPr>
          <p:cNvPr id="101384" name="Line 10"/>
          <p:cNvSpPr>
            <a:spLocks noChangeShapeType="1"/>
          </p:cNvSpPr>
          <p:nvPr/>
        </p:nvSpPr>
        <p:spPr bwMode="auto">
          <a:xfrm>
            <a:off x="5143500" y="5632450"/>
            <a:ext cx="0" cy="533400"/>
          </a:xfrm>
          <a:prstGeom prst="line">
            <a:avLst/>
          </a:prstGeom>
          <a:noFill/>
          <a:ln w="38100" cap="sq">
            <a:solidFill>
              <a:srgbClr val="990033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sr-Cyrl-RS"/>
          </a:p>
        </p:txBody>
      </p:sp>
      <p:grpSp>
        <p:nvGrpSpPr>
          <p:cNvPr id="101385" name="Group 11"/>
          <p:cNvGrpSpPr>
            <a:grpSpLocks/>
          </p:cNvGrpSpPr>
          <p:nvPr/>
        </p:nvGrpSpPr>
        <p:grpSpPr bwMode="auto">
          <a:xfrm>
            <a:off x="9655175" y="6438900"/>
            <a:ext cx="555625" cy="349250"/>
            <a:chOff x="5406" y="4056"/>
            <a:chExt cx="311" cy="220"/>
          </a:xfrm>
        </p:grpSpPr>
        <p:sp>
          <p:nvSpPr>
            <p:cNvPr id="101388" name="Rectangle 12"/>
            <p:cNvSpPr>
              <a:spLocks noChangeArrowheads="1"/>
            </p:cNvSpPr>
            <p:nvPr/>
          </p:nvSpPr>
          <p:spPr bwMode="ltGray">
            <a:xfrm>
              <a:off x="5484" y="4056"/>
              <a:ext cx="116" cy="116"/>
            </a:xfrm>
            <a:prstGeom prst="rect">
              <a:avLst/>
            </a:prstGeom>
            <a:solidFill>
              <a:srgbClr val="990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kumimoji="1" lang="sr-Latn-CS">
                <a:latin typeface="Tahoma" panose="020B0604030504040204" pitchFamily="34" charset="0"/>
              </a:endParaRPr>
            </a:p>
          </p:txBody>
        </p:sp>
        <p:sp>
          <p:nvSpPr>
            <p:cNvPr id="101389" name="Rectangle 13"/>
            <p:cNvSpPr>
              <a:spLocks noChangeArrowheads="1"/>
            </p:cNvSpPr>
            <p:nvPr/>
          </p:nvSpPr>
          <p:spPr bwMode="ltGray">
            <a:xfrm>
              <a:off x="5585" y="4056"/>
              <a:ext cx="87" cy="116"/>
            </a:xfrm>
            <a:prstGeom prst="rect">
              <a:avLst/>
            </a:prstGeom>
            <a:gradFill rotWithShape="0">
              <a:gsLst>
                <a:gs pos="0">
                  <a:srgbClr val="990033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kumimoji="1" lang="sr-Latn-CS">
                <a:latin typeface="Tahoma" panose="020B0604030504040204" pitchFamily="34" charset="0"/>
              </a:endParaRPr>
            </a:p>
          </p:txBody>
        </p:sp>
        <p:sp>
          <p:nvSpPr>
            <p:cNvPr id="101390" name="Rectangle 14"/>
            <p:cNvSpPr>
              <a:spLocks noChangeArrowheads="1"/>
            </p:cNvSpPr>
            <p:nvPr/>
          </p:nvSpPr>
          <p:spPr bwMode="ltGray">
            <a:xfrm>
              <a:off x="5522" y="4160"/>
              <a:ext cx="128" cy="1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kumimoji="1" lang="sr-Latn-CS">
                <a:latin typeface="Tahoma" panose="020B0604030504040204" pitchFamily="34" charset="0"/>
              </a:endParaRPr>
            </a:p>
          </p:txBody>
        </p:sp>
        <p:sp>
          <p:nvSpPr>
            <p:cNvPr id="101391" name="Rectangle 15"/>
            <p:cNvSpPr>
              <a:spLocks noChangeArrowheads="1"/>
            </p:cNvSpPr>
            <p:nvPr/>
          </p:nvSpPr>
          <p:spPr bwMode="ltGray">
            <a:xfrm>
              <a:off x="5628" y="4160"/>
              <a:ext cx="89" cy="11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CBC5E9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kumimoji="1" lang="sr-Latn-CS">
                <a:latin typeface="Tahoma" panose="020B0604030504040204" pitchFamily="34" charset="0"/>
              </a:endParaRPr>
            </a:p>
          </p:txBody>
        </p:sp>
        <p:sp>
          <p:nvSpPr>
            <p:cNvPr id="101392" name="Rectangle 16"/>
            <p:cNvSpPr>
              <a:spLocks noChangeArrowheads="1"/>
            </p:cNvSpPr>
            <p:nvPr/>
          </p:nvSpPr>
          <p:spPr bwMode="ltGray">
            <a:xfrm>
              <a:off x="5406" y="4116"/>
              <a:ext cx="165" cy="113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9900C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kumimoji="1" lang="sr-Latn-CS">
                <a:latin typeface="Tahoma" panose="020B0604030504040204" pitchFamily="34" charset="0"/>
              </a:endParaRPr>
            </a:p>
          </p:txBody>
        </p:sp>
      </p:grpSp>
      <p:graphicFrame>
        <p:nvGraphicFramePr>
          <p:cNvPr id="1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221792"/>
              </p:ext>
            </p:extLst>
          </p:nvPr>
        </p:nvGraphicFramePr>
        <p:xfrm>
          <a:off x="73025" y="2389188"/>
          <a:ext cx="2906713" cy="2300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16" name="Image" r:id="rId4" imgW="3658227" imgH="2896096" progId="Photoshop.Image.7">
                  <p:embed/>
                </p:oleObj>
              </mc:Choice>
              <mc:Fallback>
                <p:oleObj name="Image" r:id="rId4" imgW="3658227" imgH="2896096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" y="2389188"/>
                        <a:ext cx="2906713" cy="2300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938762"/>
              </p:ext>
            </p:extLst>
          </p:nvPr>
        </p:nvGraphicFramePr>
        <p:xfrm>
          <a:off x="7307263" y="2325688"/>
          <a:ext cx="2890837" cy="2652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17" name="Image" r:id="rId6" imgW="2957067" imgH="2652214" progId="Photoshop.Image.7">
                  <p:embed/>
                </p:oleObj>
              </mc:Choice>
              <mc:Fallback>
                <p:oleObj name="Image" r:id="rId6" imgW="2957067" imgH="2652214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7263" y="2325688"/>
                        <a:ext cx="2890837" cy="2652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95288"/>
            <a:ext cx="9447212" cy="965200"/>
          </a:xfrm>
          <a:solidFill>
            <a:schemeClr val="bg1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RS" dirty="0" smtClean="0">
                <a:solidFill>
                  <a:schemeClr val="accent1">
                    <a:lumMod val="75000"/>
                  </a:schemeClr>
                </a:solidFill>
                <a:effectLst/>
                <a:cs typeface="Times New Roman" pitchFamily="18" charset="0"/>
              </a:rPr>
              <a:t>Route of </a:t>
            </a:r>
            <a:r>
              <a:rPr lang="en" dirty="0" smtClean="0">
                <a:solidFill>
                  <a:schemeClr val="accent1">
                    <a:lumMod val="75000"/>
                  </a:schemeClr>
                </a:solidFill>
                <a:effectLst/>
                <a:cs typeface="Times New Roman" pitchFamily="18" charset="0"/>
              </a:rPr>
              <a:t>application</a:t>
            </a:r>
            <a:r>
              <a:rPr lang="sr-Latn-RS" dirty="0" smtClean="0">
                <a:solidFill>
                  <a:schemeClr val="accent1">
                    <a:lumMod val="75000"/>
                  </a:schemeClr>
                </a:solidFill>
                <a:effectLst/>
                <a:cs typeface="Times New Roman" pitchFamily="18" charset="0"/>
              </a:rPr>
              <a:t> of</a:t>
            </a:r>
            <a:r>
              <a:rPr lang="en" dirty="0" smtClean="0">
                <a:solidFill>
                  <a:schemeClr val="accent1">
                    <a:lumMod val="75000"/>
                  </a:schemeClr>
                </a:solidFill>
                <a:effectLst/>
                <a:cs typeface="Times New Roman" pitchFamily="18" charset="0"/>
              </a:rPr>
              <a:t> therapy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effectLst/>
              <a:cs typeface="Times New Roman" pitchFamily="18" charset="0"/>
            </a:endParaRPr>
          </a:p>
        </p:txBody>
      </p:sp>
      <p:sp>
        <p:nvSpPr>
          <p:cNvPr id="975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3250" y="2130425"/>
            <a:ext cx="9101138" cy="33528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b="1" dirty="0" smtClean="0">
                <a:solidFill>
                  <a:schemeClr val="accent4"/>
                </a:solidFill>
                <a:cs typeface="Times New Roman" pitchFamily="18" charset="0"/>
              </a:rPr>
              <a:t>ORALLY </a:t>
            </a:r>
            <a:r>
              <a:rPr lang="sr-Latn-RS" sz="2400" b="1" dirty="0" smtClean="0">
                <a:solidFill>
                  <a:schemeClr val="accent4"/>
                </a:solidFill>
                <a:cs typeface="Times New Roman" pitchFamily="18" charset="0"/>
              </a:rPr>
              <a:t>a</a:t>
            </a:r>
            <a:r>
              <a:rPr lang="en" sz="2400" b="1" dirty="0" smtClean="0">
                <a:solidFill>
                  <a:schemeClr val="accent4"/>
                </a:solidFill>
                <a:cs typeface="Times New Roman" pitchFamily="18" charset="0"/>
              </a:rPr>
              <a:t>lways when possible</a:t>
            </a:r>
            <a:r>
              <a:rPr lang="sr-Latn-RS" sz="2400" b="1" dirty="0" smtClean="0">
                <a:solidFill>
                  <a:schemeClr val="accent4"/>
                </a:solidFill>
                <a:cs typeface="Times New Roman" pitchFamily="18" charset="0"/>
              </a:rPr>
              <a:t>!!!</a:t>
            </a:r>
            <a:endParaRPr lang="sr-Cyrl-CS" sz="2400" b="1" dirty="0" smtClean="0">
              <a:solidFill>
                <a:schemeClr val="accent4"/>
              </a:solidFill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en-US" sz="24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PARENTERAL - only </a:t>
            </a:r>
            <a:r>
              <a:rPr lang="sr-Latn-RS" sz="2400" dirty="0" smtClean="0">
                <a:cs typeface="Times New Roman" pitchFamily="18" charset="0"/>
              </a:rPr>
              <a:t>when it is not possible to</a:t>
            </a:r>
            <a:r>
              <a:rPr lang="en" sz="2400" dirty="0" smtClean="0">
                <a:cs typeface="Times New Roman" pitchFamily="18" charset="0"/>
              </a:rPr>
              <a:t> carry out oral   therapy and </a:t>
            </a:r>
            <a:r>
              <a:rPr lang="sr-Latn-RS" sz="2400" dirty="0" smtClean="0">
                <a:cs typeface="Times New Roman" pitchFamily="18" charset="0"/>
              </a:rPr>
              <a:t>in severe</a:t>
            </a:r>
            <a:r>
              <a:rPr lang="en" sz="2400" dirty="0" smtClean="0">
                <a:cs typeface="Times New Roman" pitchFamily="18" charset="0"/>
              </a:rPr>
              <a:t> disease (intensive therapy)</a:t>
            </a:r>
            <a:endParaRPr lang="sr-Latn-C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sr-Latn-C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Transition </a:t>
            </a:r>
            <a:r>
              <a:rPr lang="sr-Latn-RS" sz="2400" dirty="0" smtClean="0">
                <a:cs typeface="Times New Roman" pitchFamily="18" charset="0"/>
              </a:rPr>
              <a:t>from</a:t>
            </a:r>
            <a:r>
              <a:rPr lang="en" sz="2400" dirty="0" smtClean="0">
                <a:cs typeface="Times New Roman" pitchFamily="18" charset="0"/>
              </a:rPr>
              <a:t> parenteral </a:t>
            </a:r>
            <a:r>
              <a:rPr lang="sr-Latn-RS" sz="2400" dirty="0" smtClean="0">
                <a:cs typeface="Times New Roman" pitchFamily="18" charset="0"/>
              </a:rPr>
              <a:t>to or</a:t>
            </a:r>
            <a:r>
              <a:rPr lang="en" sz="2400" dirty="0" smtClean="0">
                <a:cs typeface="Times New Roman" pitchFamily="18" charset="0"/>
              </a:rPr>
              <a:t>al therapy 24h after achieving clinical stability (2/3 patients  fulfill </a:t>
            </a:r>
            <a:r>
              <a:rPr lang="sr-Latn-RS" sz="2400" dirty="0" smtClean="0">
                <a:cs typeface="Times New Roman" pitchFamily="18" charset="0"/>
              </a:rPr>
              <a:t>this </a:t>
            </a:r>
            <a:r>
              <a:rPr lang="en" sz="2400" dirty="0" smtClean="0">
                <a:cs typeface="Times New Roman" pitchFamily="18" charset="0"/>
              </a:rPr>
              <a:t>criteria in </a:t>
            </a:r>
            <a:r>
              <a:rPr lang="sr-Latn-RS" sz="2400" dirty="0" smtClean="0">
                <a:cs typeface="Times New Roman" pitchFamily="18" charset="0"/>
              </a:rPr>
              <a:t>the </a:t>
            </a:r>
            <a:r>
              <a:rPr lang="en" sz="2400" dirty="0" smtClean="0">
                <a:cs typeface="Times New Roman" pitchFamily="18" charset="0"/>
              </a:rPr>
              <a:t>first 3 days )</a:t>
            </a:r>
          </a:p>
          <a:p>
            <a:pPr marL="265176" indent="-265176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" sz="2400" b="1" dirty="0" smtClean="0"/>
              <a:t>                  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4813" y="404813"/>
            <a:ext cx="9466262" cy="1239837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sr-Latn-RS" sz="3200" dirty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C</a:t>
            </a:r>
            <a:r>
              <a:rPr lang="en" sz="3200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riteria</a:t>
            </a:r>
            <a:r>
              <a:rPr lang="sr-Latn-RS" sz="3200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for</a:t>
            </a:r>
            <a:r>
              <a:rPr lang="en" sz="3200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clinical stability</a:t>
            </a:r>
            <a:r>
              <a:rPr lang="sr-Latn-CS" sz="3200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sr-Latn-CS" sz="3200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</a:br>
            <a:r>
              <a:rPr lang="en" sz="3200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 IDSA / ATS </a:t>
            </a:r>
            <a:endParaRPr lang="en-US" sz="3200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2046288"/>
            <a:ext cx="9264650" cy="4721225"/>
          </a:xfrm>
        </p:spPr>
        <p:txBody>
          <a:bodyPr/>
          <a:lstStyle/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Temperature &lt; 37.8 </a:t>
            </a:r>
            <a:r>
              <a:rPr lang="en" baseline="30000" dirty="0" smtClean="0">
                <a:cs typeface="Times New Roman" panose="02020603050405020304" pitchFamily="18" charset="0"/>
              </a:rPr>
              <a:t>o </a:t>
            </a:r>
            <a:r>
              <a:rPr lang="en" dirty="0" smtClean="0">
                <a:cs typeface="Times New Roman" panose="02020603050405020304" pitchFamily="18" charset="0"/>
              </a:rPr>
              <a:t>C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Heart frequency &lt; 100/ min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Respiratory frequency &lt; 24/ min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Systolic pressure &gt; 90 mmHg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dirty="0" smtClean="0">
                <a:cs typeface="Times New Roman" panose="02020603050405020304" pitchFamily="18" charset="0"/>
              </a:rPr>
              <a:t>Oxygen s</a:t>
            </a:r>
            <a:r>
              <a:rPr lang="en" dirty="0" smtClean="0">
                <a:cs typeface="Times New Roman" panose="02020603050405020304" pitchFamily="18" charset="0"/>
              </a:rPr>
              <a:t>aturation &gt; 90%, PaO2 &gt; 60 mmHg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dirty="0">
                <a:cs typeface="Times New Roman" panose="02020603050405020304" pitchFamily="18" charset="0"/>
              </a:rPr>
              <a:t>P</a:t>
            </a:r>
            <a:r>
              <a:rPr lang="en" dirty="0" smtClean="0">
                <a:cs typeface="Times New Roman" panose="02020603050405020304" pitchFamily="18" charset="0"/>
              </a:rPr>
              <a:t>ossibility </a:t>
            </a:r>
            <a:r>
              <a:rPr lang="sr-Latn-RS" dirty="0" smtClean="0">
                <a:cs typeface="Times New Roman" panose="02020603050405020304" pitchFamily="18" charset="0"/>
              </a:rPr>
              <a:t>of </a:t>
            </a:r>
            <a:r>
              <a:rPr lang="en" dirty="0" smtClean="0">
                <a:cs typeface="Times New Roman" panose="02020603050405020304" pitchFamily="18" charset="0"/>
              </a:rPr>
              <a:t>oral in</a:t>
            </a:r>
            <a:r>
              <a:rPr lang="sr-Latn-RS" dirty="0" smtClean="0">
                <a:cs typeface="Times New Roman" panose="02020603050405020304" pitchFamily="18" charset="0"/>
              </a:rPr>
              <a:t>take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Preserved mental status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01725" y="1724025"/>
            <a:ext cx="8143875" cy="1549400"/>
          </a:xfrm>
          <a:solidFill>
            <a:schemeClr val="bg1"/>
          </a:solidFill>
        </p:spPr>
        <p:txBody>
          <a:bodyPr/>
          <a:lstStyle/>
          <a:p>
            <a:pPr algn="ctr" eaLnBrk="1" hangingPunct="1">
              <a:buFont typeface="Wingdings 2" panose="05020102010507070707" pitchFamily="18" charset="2"/>
              <a:buNone/>
              <a:defRPr/>
            </a:pPr>
            <a:r>
              <a:rPr lang="en" sz="4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How long </a:t>
            </a:r>
            <a:r>
              <a:rPr lang="sr-Latn-RS" sz="4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should the</a:t>
            </a:r>
            <a:r>
              <a:rPr lang="en" sz="4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 antibiotics</a:t>
            </a:r>
            <a:r>
              <a:rPr lang="sr-Latn-RS" sz="4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 be applied</a:t>
            </a:r>
            <a:r>
              <a:rPr lang="en" sz="4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?</a:t>
            </a:r>
            <a:endParaRPr lang="en-US" sz="4400" b="1" dirty="0" smtClean="0">
              <a:solidFill>
                <a:schemeClr val="accent4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7575" y="2078038"/>
            <a:ext cx="8113713" cy="1050925"/>
          </a:xfrm>
          <a:solidFill>
            <a:schemeClr val="bg1"/>
          </a:solidFill>
        </p:spPr>
        <p:txBody>
          <a:bodyPr/>
          <a:lstStyle/>
          <a:p>
            <a:pPr algn="ctr" eaLnBrk="1" hangingPunct="1">
              <a:buFont typeface="Wingdings 2" panose="05020102010507070707" pitchFamily="18" charset="2"/>
              <a:buNone/>
              <a:defRPr/>
            </a:pPr>
            <a:r>
              <a:rPr lang="en" sz="5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A</a:t>
            </a:r>
            <a:r>
              <a:rPr lang="sr-Latn-RS" sz="5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s </a:t>
            </a:r>
            <a:r>
              <a:rPr lang="en" sz="5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short</a:t>
            </a:r>
            <a:r>
              <a:rPr lang="sr-Latn-RS" sz="5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 as possible</a:t>
            </a:r>
            <a:r>
              <a:rPr lang="en" sz="5400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!</a:t>
            </a:r>
            <a:endParaRPr lang="en-US" sz="5400" b="1" dirty="0" smtClean="0">
              <a:solidFill>
                <a:schemeClr val="accent4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06438" y="2379663"/>
            <a:ext cx="8974137" cy="3382962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S. </a:t>
            </a:r>
            <a:r>
              <a:rPr lang="sr-Latn-RS" sz="2400" b="0" dirty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p</a:t>
            </a: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neumoniae</a:t>
            </a:r>
            <a:r>
              <a:rPr lang="sr-Latn-R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infection:</a:t>
            </a: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7 - 10 days  </a:t>
            </a:r>
            <a:r>
              <a:rPr lang="en-U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en-U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sr-Latn-C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sr-Latn-C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Atypical pneumonia</a:t>
            </a:r>
            <a:r>
              <a:rPr lang="sr-Latn-R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:</a:t>
            </a: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10 – 14 days </a:t>
            </a:r>
            <a:r>
              <a:rPr lang="hr-HR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hr-HR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hr-HR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hr-HR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Legionella </a:t>
            </a:r>
            <a:r>
              <a:rPr lang="sr-Latn-R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infection: </a:t>
            </a: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14 - 21 days</a:t>
            </a:r>
            <a:r>
              <a:rPr lang="sr-Latn-C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sr-Latn-C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</a:t>
            </a:r>
            <a:r>
              <a:rPr lang="sr-Latn-C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sr-Latn-C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S. aureus and gram negative bacteria</a:t>
            </a:r>
            <a:r>
              <a:rPr lang="sr-Latn-RS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infection:</a:t>
            </a:r>
            <a:r>
              <a:rPr lang="en" sz="2400" b="0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14 -21 days</a:t>
            </a:r>
            <a:r>
              <a:rPr lang="hr-HR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hr-HR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" sz="24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b="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482600" y="414338"/>
            <a:ext cx="9421813" cy="1323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" sz="4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 </a:t>
            </a:r>
            <a:r>
              <a:rPr lang="sr-Latn-RS" sz="40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Duration</a:t>
            </a:r>
            <a:r>
              <a:rPr lang="en" sz="40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 </a:t>
            </a:r>
            <a:r>
              <a:rPr lang="sr-Latn-RS" sz="40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of </a:t>
            </a:r>
            <a:r>
              <a:rPr lang="en" sz="40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applications </a:t>
            </a:r>
            <a:r>
              <a:rPr lang="sr-Latn-RS" sz="40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of </a:t>
            </a:r>
            <a:r>
              <a:rPr lang="en" sz="40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antibiotics</a:t>
            </a:r>
            <a:endParaRPr lang="en" sz="4000" b="1" dirty="0">
              <a:solidFill>
                <a:schemeClr val="accent1"/>
              </a:solidFill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endParaRPr lang="en-GB" sz="4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415925"/>
            <a:ext cx="9434512" cy="788988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Modification 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of </a:t>
            </a:r>
            <a:r>
              <a:rPr lang="en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t</a:t>
            </a:r>
            <a:r>
              <a:rPr lang="sr-Latn-RS" dirty="0" smtClean="0">
                <a:solidFill>
                  <a:schemeClr val="accent1"/>
                </a:solidFill>
                <a:effectLst/>
                <a:cs typeface="Times New Roman" panose="02020603050405020304" pitchFamily="18" charset="0"/>
              </a:rPr>
              <a:t>reatment</a:t>
            </a:r>
            <a:endParaRPr lang="sr-Latn-CS" dirty="0" smtClean="0">
              <a:solidFill>
                <a:schemeClr val="accent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3888" y="1833563"/>
            <a:ext cx="8940800" cy="3444875"/>
          </a:xfrm>
          <a:solidFill>
            <a:schemeClr val="bg1"/>
          </a:solidFill>
        </p:spPr>
        <p:txBody>
          <a:bodyPr/>
          <a:lstStyle/>
          <a:p>
            <a:pPr eaLnBrk="1" hangingPunct="1">
              <a:defRPr/>
            </a:pPr>
            <a:endParaRPr lang="sl-SI" dirty="0" smtClean="0">
              <a:latin typeface="+mj-lt"/>
            </a:endParaRPr>
          </a:p>
          <a:p>
            <a:pPr eaLnBrk="1" hangingPunct="1">
              <a:defRPr/>
            </a:pPr>
            <a:r>
              <a:rPr lang="en" dirty="0" smtClean="0">
                <a:latin typeface="+mj-lt"/>
                <a:cs typeface="Times New Roman" panose="02020603050405020304" pitchFamily="18" charset="0"/>
              </a:rPr>
              <a:t>Microbiological result (blood 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culture 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or culture from 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the 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respiratory tract)</a:t>
            </a:r>
          </a:p>
          <a:p>
            <a:pPr eaLnBrk="1" hangingPunct="1">
              <a:buFontTx/>
              <a:buNone/>
              <a:defRPr/>
            </a:pPr>
            <a:endParaRPr lang="sl-SI" dirty="0" smtClean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dirty="0" smtClean="0">
                <a:latin typeface="+mj-lt"/>
                <a:cs typeface="Times New Roman" panose="02020603050405020304" pitchFamily="18" charset="0"/>
              </a:rPr>
              <a:t>Empirical therapy 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should be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 modif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ied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 only if isolated 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c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ausative agent 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is 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resistant 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to 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the empirical therapy or 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response to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 the therapy is not adequate</a:t>
            </a:r>
            <a:endParaRPr lang="en-US" dirty="0" smtClean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endParaRPr lang="sr-Latn-C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Rot="1" noChangeArrowheads="1"/>
          </p:cNvSpPr>
          <p:nvPr/>
        </p:nvSpPr>
        <p:spPr bwMode="auto">
          <a:xfrm>
            <a:off x="193675" y="442913"/>
            <a:ext cx="9972675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en" sz="3200" b="1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Why is </a:t>
            </a:r>
            <a:r>
              <a:rPr lang="sr-Latn-RS" sz="32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it </a:t>
            </a:r>
            <a:r>
              <a:rPr lang="en" sz="32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necessary </a:t>
            </a:r>
            <a:r>
              <a:rPr lang="sr-Latn-RS" sz="32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to pay </a:t>
            </a:r>
            <a:r>
              <a:rPr lang="en" sz="32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special </a:t>
            </a:r>
            <a:r>
              <a:rPr lang="en" sz="3200" b="1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attention </a:t>
            </a:r>
            <a:r>
              <a:rPr lang="sr-Latn-RS" sz="32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to</a:t>
            </a:r>
            <a:r>
              <a:rPr lang="en" sz="32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 </a:t>
            </a:r>
            <a:r>
              <a:rPr lang="en" sz="3200" b="1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non-responsive pneumonia ???</a:t>
            </a:r>
            <a:endParaRPr lang="en-US" sz="3200" b="1" dirty="0">
              <a:solidFill>
                <a:schemeClr val="accent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82019" name="Rectangle 3"/>
          <p:cNvSpPr>
            <a:spLocks noChangeArrowheads="1"/>
          </p:cNvSpPr>
          <p:nvPr/>
        </p:nvSpPr>
        <p:spPr bwMode="auto">
          <a:xfrm>
            <a:off x="479425" y="2001838"/>
            <a:ext cx="9231313" cy="390525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2400" b="1" dirty="0">
                <a:latin typeface="Times New Roman" pitchFamily="18" charset="0"/>
              </a:rPr>
              <a:t>       </a:t>
            </a:r>
            <a:endParaRPr lang="en-US" sz="2400" b="1" dirty="0">
              <a:latin typeface="Times New Roman" pitchFamily="18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>
                <a:latin typeface="+mn-lt"/>
                <a:cs typeface="Times New Roman" pitchFamily="18" charset="0"/>
              </a:rPr>
              <a:t>Resolution </a:t>
            </a:r>
            <a:r>
              <a:rPr lang="sr-Latn-RS" sz="2400" dirty="0" smtClean="0">
                <a:latin typeface="+mn-lt"/>
                <a:cs typeface="Times New Roman" pitchFamily="18" charset="0"/>
              </a:rPr>
              <a:t>of CAP</a:t>
            </a:r>
            <a:r>
              <a:rPr lang="en" sz="2400" dirty="0" smtClean="0">
                <a:latin typeface="+mn-lt"/>
                <a:cs typeface="Times New Roman" pitchFamily="18" charset="0"/>
              </a:rPr>
              <a:t>:</a:t>
            </a:r>
            <a:endParaRPr lang="en" sz="2400" dirty="0">
              <a:latin typeface="+mn-lt"/>
              <a:cs typeface="Times New Roman" pitchFamily="18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2400" dirty="0">
                <a:latin typeface="+mn-lt"/>
                <a:cs typeface="Times New Roman" pitchFamily="18" charset="0"/>
              </a:rPr>
              <a:t> </a:t>
            </a:r>
            <a:r>
              <a:rPr lang="en" sz="2400" b="1" dirty="0">
                <a:latin typeface="+mn-lt"/>
                <a:cs typeface="Times New Roman" pitchFamily="18" charset="0"/>
              </a:rPr>
              <a:t>2 weeks  </a:t>
            </a:r>
            <a:r>
              <a:rPr lang="en" sz="2400" dirty="0">
                <a:latin typeface="+mn-lt"/>
                <a:cs typeface="Times New Roman" pitchFamily="18" charset="0"/>
              </a:rPr>
              <a:t>in 51% of cases</a:t>
            </a:r>
            <a:endParaRPr lang="sr-Cyrl-CS" sz="2400" dirty="0">
              <a:latin typeface="+mn-lt"/>
              <a:cs typeface="Times New Roman" pitchFamily="18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2400" dirty="0">
                <a:latin typeface="+mn-lt"/>
                <a:cs typeface="Times New Roman" pitchFamily="18" charset="0"/>
              </a:rPr>
              <a:t> </a:t>
            </a:r>
            <a:r>
              <a:rPr lang="en" sz="2400" b="1" dirty="0">
                <a:latin typeface="+mn-lt"/>
                <a:cs typeface="Times New Roman" pitchFamily="18" charset="0"/>
              </a:rPr>
              <a:t>4 weeks  </a:t>
            </a:r>
            <a:r>
              <a:rPr lang="en" sz="2400" dirty="0">
                <a:latin typeface="+mn-lt"/>
                <a:cs typeface="Times New Roman" pitchFamily="18" charset="0"/>
              </a:rPr>
              <a:t>in 64% of cases</a:t>
            </a:r>
            <a:endParaRPr lang="sr-Cyrl-CS" sz="2400" dirty="0">
              <a:latin typeface="+mn-lt"/>
              <a:cs typeface="Times New Roman" pitchFamily="18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2800" b="1" dirty="0">
                <a:latin typeface="+mn-lt"/>
              </a:rPr>
              <a:t> </a:t>
            </a:r>
            <a:r>
              <a:rPr lang="en" sz="2400" b="1" dirty="0">
                <a:latin typeface="+mn-lt"/>
                <a:cs typeface="Times New Roman" pitchFamily="18" charset="0"/>
              </a:rPr>
              <a:t>6 weeks </a:t>
            </a:r>
            <a:r>
              <a:rPr lang="en" sz="2400" dirty="0">
                <a:latin typeface="+mn-lt"/>
                <a:cs typeface="Times New Roman" pitchFamily="18" charset="0"/>
              </a:rPr>
              <a:t>in 73% of cases 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sr-Latn-CS" sz="2800" b="1" dirty="0">
              <a:latin typeface="Times New Roman" pitchFamily="18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1400" dirty="0">
                <a:latin typeface="Times New Roman" pitchFamily="18" charset="0"/>
              </a:rPr>
              <a:t>      </a:t>
            </a:r>
            <a:r>
              <a:rPr lang="en" sz="1400" dirty="0">
                <a:latin typeface="Arial" charset="0"/>
              </a:rPr>
              <a:t>  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" sz="1400" dirty="0">
                <a:latin typeface="Arial" charset="0"/>
              </a:rPr>
              <a:t> </a:t>
            </a:r>
            <a:endParaRPr lang="en-US" sz="1400" dirty="0">
              <a:latin typeface="Arial" charset="0"/>
            </a:endParaRPr>
          </a:p>
        </p:txBody>
      </p:sp>
      <p:sp>
        <p:nvSpPr>
          <p:cNvPr id="109572" name="Line 4"/>
          <p:cNvSpPr>
            <a:spLocks noChangeShapeType="1"/>
          </p:cNvSpPr>
          <p:nvPr/>
        </p:nvSpPr>
        <p:spPr bwMode="auto">
          <a:xfrm>
            <a:off x="7331075" y="46529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Cyrl-RS"/>
          </a:p>
        </p:txBody>
      </p:sp>
      <p:sp>
        <p:nvSpPr>
          <p:cNvPr id="982021" name="Rectangle 5"/>
          <p:cNvSpPr>
            <a:spLocks noChangeArrowheads="1"/>
          </p:cNvSpPr>
          <p:nvPr/>
        </p:nvSpPr>
        <p:spPr bwMode="auto">
          <a:xfrm>
            <a:off x="571501" y="4325256"/>
            <a:ext cx="9029699" cy="110919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defRPr/>
            </a:pP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>
              <a:defRPr/>
            </a:pP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sr-Latn-RS" sz="3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Lung c</a:t>
            </a:r>
            <a:r>
              <a:rPr lang="en" sz="3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ancer </a:t>
            </a:r>
            <a:r>
              <a:rPr lang="en" sz="3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is discovered in</a:t>
            </a:r>
            <a:endParaRPr lang="sr-Latn-CS" sz="3200" b="1" dirty="0">
              <a:solidFill>
                <a:schemeClr val="accent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algn="ctr">
              <a:defRPr/>
            </a:pPr>
            <a:r>
              <a:rPr lang="en" sz="3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6-13% </a:t>
            </a:r>
            <a:r>
              <a:rPr lang="sr-Latn-RS" sz="3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of cases of </a:t>
            </a:r>
            <a:r>
              <a:rPr lang="en" sz="3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non-absorbable </a:t>
            </a:r>
            <a:r>
              <a:rPr lang="en" sz="32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pneumonia</a:t>
            </a:r>
            <a:endParaRPr lang="sr-Latn-CS" sz="3200" b="1" dirty="0">
              <a:solidFill>
                <a:schemeClr val="accent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algn="ctr">
              <a:defRPr/>
            </a:pPr>
            <a:r>
              <a:rPr lang="e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>
              <a:defRPr/>
            </a:pPr>
            <a:endParaRPr lang="en-US" sz="3200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82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2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8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26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751114" y="685800"/>
            <a:ext cx="8763000" cy="906463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sz="3200" dirty="0" smtClean="0">
                <a:solidFill>
                  <a:schemeClr val="accent1"/>
                </a:solidFill>
                <a:effectLst/>
              </a:rPr>
              <a:t>Pneumonia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in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 the patient on mechanical ventilation </a:t>
            </a:r>
            <a:r>
              <a:rPr lang="sr-Latn-RS" sz="3200" dirty="0" smtClean="0">
                <a:solidFill>
                  <a:schemeClr val="accent1"/>
                </a:solidFill>
                <a:effectLst/>
              </a:rPr>
              <a:t>(Ventilator Associated Pneumonia) </a:t>
            </a:r>
            <a:r>
              <a:rPr lang="en" sz="3200" dirty="0" smtClean="0">
                <a:solidFill>
                  <a:schemeClr val="accent1"/>
                </a:solidFill>
                <a:effectLst/>
              </a:rPr>
              <a:t>- VAP</a:t>
            </a:r>
          </a:p>
        </p:txBody>
      </p:sp>
      <p:sp>
        <p:nvSpPr>
          <p:cNvPr id="25603" name="Rectangle 1027"/>
          <p:cNvSpPr>
            <a:spLocks noGrp="1" noChangeArrowheads="1"/>
          </p:cNvSpPr>
          <p:nvPr>
            <p:ph type="body" sz="half" idx="1"/>
          </p:nvPr>
        </p:nvSpPr>
        <p:spPr>
          <a:xfrm>
            <a:off x="536575" y="2003425"/>
            <a:ext cx="4862513" cy="3471863"/>
          </a:xfrm>
        </p:spPr>
        <p:txBody>
          <a:bodyPr/>
          <a:lstStyle/>
          <a:p>
            <a:pPr algn="just" eaLnBrk="1" hangingPunct="1"/>
            <a:r>
              <a:rPr lang="en" sz="2400" dirty="0" smtClean="0">
                <a:cs typeface="Times New Roman" panose="02020603050405020304" pitchFamily="18" charset="0"/>
              </a:rPr>
              <a:t>Pneumonia which manifests in hospital</a:t>
            </a:r>
            <a:r>
              <a:rPr lang="sr-Latn-RS" sz="2400" dirty="0" smtClean="0">
                <a:cs typeface="Times New Roman" panose="02020603050405020304" pitchFamily="18" charset="0"/>
              </a:rPr>
              <a:t>ly</a:t>
            </a:r>
            <a:r>
              <a:rPr lang="en" sz="2400" dirty="0" smtClean="0">
                <a:cs typeface="Times New Roman" panose="02020603050405020304" pitchFamily="18" charset="0"/>
              </a:rPr>
              <a:t> treated patient during 48 - 72 hours after endotracheal intubation and initiation</a:t>
            </a:r>
            <a:r>
              <a:rPr lang="sr-Latn-RS" sz="2400" dirty="0" smtClean="0">
                <a:cs typeface="Times New Roman" panose="02020603050405020304" pitchFamily="18" charset="0"/>
              </a:rPr>
              <a:t> of </a:t>
            </a:r>
            <a:r>
              <a:rPr lang="en" sz="2400" dirty="0" smtClean="0">
                <a:cs typeface="Times New Roman" panose="02020603050405020304" pitchFamily="18" charset="0"/>
              </a:rPr>
              <a:t> mechanical ventilation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dirty="0" smtClean="0"/>
          </a:p>
        </p:txBody>
      </p:sp>
      <p:pic>
        <p:nvPicPr>
          <p:cNvPr id="25604" name="ClipArt Placeholder 4" descr="Imagen5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86413" y="1668463"/>
            <a:ext cx="4181475" cy="40941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itle 1"/>
          <p:cNvSpPr>
            <a:spLocks noGrp="1"/>
          </p:cNvSpPr>
          <p:nvPr>
            <p:ph type="title"/>
          </p:nvPr>
        </p:nvSpPr>
        <p:spPr bwMode="auto">
          <a:xfrm>
            <a:off x="425450" y="382588"/>
            <a:ext cx="9445625" cy="874712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z="4000" smtClean="0">
                <a:solidFill>
                  <a:schemeClr val="accent1"/>
                </a:solidFill>
                <a:effectLst/>
              </a:rPr>
              <a:t>Complications of pneumonia</a:t>
            </a:r>
          </a:p>
        </p:txBody>
      </p:sp>
      <p:sp>
        <p:nvSpPr>
          <p:cNvPr id="83971" name="Content Placeholder 2"/>
          <p:cNvSpPr>
            <a:spLocks noGrp="1"/>
          </p:cNvSpPr>
          <p:nvPr>
            <p:ph idx="1"/>
          </p:nvPr>
        </p:nvSpPr>
        <p:spPr>
          <a:xfrm>
            <a:off x="682625" y="2090738"/>
            <a:ext cx="8912225" cy="3714750"/>
          </a:xfrm>
          <a:solidFill>
            <a:schemeClr val="bg1"/>
          </a:solidFill>
        </p:spPr>
        <p:txBody>
          <a:bodyPr>
            <a:normAutofit fontScale="85000" lnSpcReduction="1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600" dirty="0" smtClean="0">
                <a:cs typeface="Times New Roman" pitchFamily="18" charset="0"/>
              </a:rPr>
              <a:t>Conditions </a:t>
            </a:r>
            <a:r>
              <a:rPr lang="sr-Latn-RS" sz="2600" dirty="0" smtClean="0">
                <a:cs typeface="Times New Roman" pitchFamily="18" charset="0"/>
              </a:rPr>
              <a:t>which arised</a:t>
            </a:r>
            <a:r>
              <a:rPr lang="en" sz="2600" dirty="0" smtClean="0">
                <a:cs typeface="Times New Roman" pitchFamily="18" charset="0"/>
              </a:rPr>
              <a:t> from </a:t>
            </a:r>
            <a:r>
              <a:rPr lang="sr-Latn-RS" sz="2600" dirty="0" smtClean="0">
                <a:cs typeface="Times New Roman" pitchFamily="18" charset="0"/>
              </a:rPr>
              <a:t>the </a:t>
            </a:r>
            <a:r>
              <a:rPr lang="en" sz="2600" dirty="0" smtClean="0">
                <a:cs typeface="Times New Roman" pitchFamily="18" charset="0"/>
              </a:rPr>
              <a:t>basic disease a</a:t>
            </a:r>
            <a:r>
              <a:rPr lang="sr-Latn-RS" sz="2600" dirty="0" smtClean="0">
                <a:cs typeface="Times New Roman" pitchFamily="18" charset="0"/>
              </a:rPr>
              <a:t>nd</a:t>
            </a:r>
            <a:r>
              <a:rPr lang="en" sz="2600" dirty="0" smtClean="0">
                <a:cs typeface="Times New Roman" pitchFamily="18" charset="0"/>
              </a:rPr>
              <a:t> </a:t>
            </a:r>
            <a:r>
              <a:rPr lang="sr-Latn-RS" sz="2600" dirty="0" smtClean="0">
                <a:cs typeface="Times New Roman" pitchFamily="18" charset="0"/>
              </a:rPr>
              <a:t>r</a:t>
            </a:r>
            <a:r>
              <a:rPr lang="en" sz="2600" dirty="0" smtClean="0">
                <a:cs typeface="Times New Roman" pitchFamily="18" charset="0"/>
              </a:rPr>
              <a:t>epresent unwanted </a:t>
            </a:r>
            <a:r>
              <a:rPr lang="sr-Latn-RS" sz="2600" dirty="0" smtClean="0">
                <a:cs typeface="Times New Roman" pitchFamily="18" charset="0"/>
              </a:rPr>
              <a:t>course</a:t>
            </a:r>
            <a:r>
              <a:rPr lang="en" sz="2600" dirty="0" smtClean="0">
                <a:cs typeface="Times New Roman" pitchFamily="18" charset="0"/>
              </a:rPr>
              <a:t> and development </a:t>
            </a:r>
            <a:r>
              <a:rPr lang="sr-Latn-RS" sz="2600" dirty="0" smtClean="0">
                <a:cs typeface="Times New Roman" pitchFamily="18" charset="0"/>
              </a:rPr>
              <a:t>of </a:t>
            </a:r>
            <a:r>
              <a:rPr lang="en" sz="2600" dirty="0" smtClean="0">
                <a:cs typeface="Times New Roman" pitchFamily="18" charset="0"/>
              </a:rPr>
              <a:t>disease</a:t>
            </a:r>
            <a:endParaRPr lang="sr-Cyrl-CS" sz="26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en-US" sz="26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RS" sz="2600" dirty="0" smtClean="0">
                <a:cs typeface="Times New Roman" pitchFamily="18" charset="0"/>
              </a:rPr>
              <a:t>Adverse events to medication do not count as</a:t>
            </a:r>
            <a:r>
              <a:rPr lang="en" sz="2600" dirty="0" smtClean="0">
                <a:cs typeface="Times New Roman" pitchFamily="18" charset="0"/>
              </a:rPr>
              <a:t> complications</a:t>
            </a:r>
            <a:endParaRPr lang="sr-Latn-RS" sz="26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6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600" b="1" u="sng" dirty="0" smtClean="0">
                <a:solidFill>
                  <a:srgbClr val="00B050"/>
                </a:solidFill>
                <a:cs typeface="Times New Roman" pitchFamily="18" charset="0"/>
              </a:rPr>
              <a:t>Early treatmen</a:t>
            </a:r>
            <a:r>
              <a:rPr lang="sr-Latn-RS" sz="2600" b="1" u="sng" dirty="0" smtClean="0">
                <a:solidFill>
                  <a:srgbClr val="00B050"/>
                </a:solidFill>
                <a:cs typeface="Times New Roman" pitchFamily="18" charset="0"/>
              </a:rPr>
              <a:t>t failure</a:t>
            </a:r>
            <a:r>
              <a:rPr lang="en" sz="2600" b="1" u="sng" dirty="0" smtClean="0">
                <a:solidFill>
                  <a:srgbClr val="00B050"/>
                </a:solidFill>
                <a:cs typeface="Times New Roman" pitchFamily="18" charset="0"/>
              </a:rPr>
              <a:t> </a:t>
            </a:r>
            <a:r>
              <a:rPr lang="en" sz="2600" dirty="0" smtClean="0">
                <a:cs typeface="Times New Roman" pitchFamily="18" charset="0"/>
              </a:rPr>
              <a:t>– absence</a:t>
            </a:r>
            <a:r>
              <a:rPr lang="sr-Latn-RS" sz="2600" dirty="0" smtClean="0">
                <a:cs typeface="Times New Roman" pitchFamily="18" charset="0"/>
              </a:rPr>
              <a:t> of response to</a:t>
            </a:r>
            <a:r>
              <a:rPr lang="en" sz="2600" dirty="0" smtClean="0">
                <a:cs typeface="Times New Roman" pitchFamily="18" charset="0"/>
              </a:rPr>
              <a:t> the applied therapy or deterioration</a:t>
            </a:r>
            <a:r>
              <a:rPr lang="sr-Latn-RS" sz="2600" dirty="0" smtClean="0">
                <a:cs typeface="Times New Roman" pitchFamily="18" charset="0"/>
              </a:rPr>
              <a:t> of</a:t>
            </a:r>
            <a:r>
              <a:rPr lang="en" sz="2600" dirty="0" smtClean="0">
                <a:cs typeface="Times New Roman" pitchFamily="18" charset="0"/>
              </a:rPr>
              <a:t> clinical and radiological </a:t>
            </a:r>
            <a:r>
              <a:rPr lang="sr-Latn-RS" sz="2600" dirty="0" smtClean="0">
                <a:cs typeface="Times New Roman" pitchFamily="18" charset="0"/>
              </a:rPr>
              <a:t>signs</a:t>
            </a:r>
            <a:r>
              <a:rPr lang="en" sz="2600" dirty="0" smtClean="0">
                <a:cs typeface="Times New Roman" pitchFamily="18" charset="0"/>
              </a:rPr>
              <a:t> </a:t>
            </a:r>
            <a:r>
              <a:rPr lang="sr-Latn-RS" sz="2600" dirty="0" smtClean="0">
                <a:cs typeface="Times New Roman" pitchFamily="18" charset="0"/>
              </a:rPr>
              <a:t>of </a:t>
            </a:r>
            <a:r>
              <a:rPr lang="en" sz="2600" dirty="0" smtClean="0">
                <a:cs typeface="Times New Roman" pitchFamily="18" charset="0"/>
              </a:rPr>
              <a:t>disease in the first 48-72h</a:t>
            </a:r>
            <a:endParaRPr lang="sr-Cyrl-CS" sz="26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endParaRPr lang="en-US" sz="26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sz="2600" dirty="0" smtClean="0">
                <a:cs typeface="Times New Roman" pitchFamily="18" charset="0"/>
              </a:rPr>
              <a:t>Factors which </a:t>
            </a:r>
            <a:r>
              <a:rPr lang="sr-Latn-RS" sz="2600" dirty="0" smtClean="0">
                <a:cs typeface="Times New Roman" pitchFamily="18" charset="0"/>
              </a:rPr>
              <a:t>contribute </a:t>
            </a:r>
            <a:r>
              <a:rPr lang="en" sz="2600" dirty="0" smtClean="0">
                <a:cs typeface="Times New Roman" pitchFamily="18" charset="0"/>
              </a:rPr>
              <a:t>to early treatment </a:t>
            </a:r>
            <a:r>
              <a:rPr lang="sr-Latn-RS" sz="2600" dirty="0" smtClean="0">
                <a:cs typeface="Times New Roman" pitchFamily="18" charset="0"/>
              </a:rPr>
              <a:t>failure are related to</a:t>
            </a:r>
            <a:r>
              <a:rPr lang="en" sz="2600" dirty="0" smtClean="0">
                <a:cs typeface="Times New Roman" pitchFamily="18" charset="0"/>
              </a:rPr>
              <a:t> three element</a:t>
            </a:r>
            <a:r>
              <a:rPr lang="sr-Latn-RS" sz="2600" dirty="0" smtClean="0">
                <a:cs typeface="Times New Roman" pitchFamily="18" charset="0"/>
              </a:rPr>
              <a:t>s</a:t>
            </a:r>
            <a:r>
              <a:rPr lang="en" sz="2600" dirty="0" smtClean="0">
                <a:cs typeface="Times New Roman" pitchFamily="18" charset="0"/>
              </a:rPr>
              <a:t>: </a:t>
            </a:r>
            <a:r>
              <a:rPr lang="sr-Latn-RS" sz="2600" dirty="0" smtClean="0">
                <a:cs typeface="Times New Roman" pitchFamily="18" charset="0"/>
              </a:rPr>
              <a:t>the </a:t>
            </a:r>
            <a:r>
              <a:rPr lang="en" sz="2600" dirty="0" smtClean="0">
                <a:cs typeface="Times New Roman" pitchFamily="18" charset="0"/>
              </a:rPr>
              <a:t>host, etiological </a:t>
            </a:r>
            <a:r>
              <a:rPr lang="sr-Latn-RS" sz="2600" dirty="0" smtClean="0">
                <a:cs typeface="Times New Roman" pitchFamily="18" charset="0"/>
              </a:rPr>
              <a:t>and</a:t>
            </a:r>
            <a:r>
              <a:rPr lang="en" sz="2600" dirty="0" smtClean="0">
                <a:cs typeface="Times New Roman" pitchFamily="18" charset="0"/>
              </a:rPr>
              <a:t> causative agent and applied therapy</a:t>
            </a:r>
            <a:endParaRPr lang="e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563" y="417513"/>
            <a:ext cx="9455150" cy="663575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RS" dirty="0">
                <a:solidFill>
                  <a:schemeClr val="accent1">
                    <a:tint val="88000"/>
                    <a:satMod val="150000"/>
                  </a:schemeClr>
                </a:solidFill>
                <a:effectLst/>
              </a:rPr>
              <a:t>M</a:t>
            </a:r>
            <a:r>
              <a:rPr lang="en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/>
              </a:rPr>
              <a:t>ost common complications of pneumonia</a:t>
            </a:r>
            <a:endParaRPr lang="en-US" dirty="0">
              <a:solidFill>
                <a:schemeClr val="accent1">
                  <a:tint val="88000"/>
                  <a:satMod val="150000"/>
                </a:schemeClr>
              </a:solidFill>
              <a:effectLst/>
            </a:endParaRPr>
          </a:p>
        </p:txBody>
      </p:sp>
      <p:sp>
        <p:nvSpPr>
          <p:cNvPr id="112643" name="Content Placeholder 2"/>
          <p:cNvSpPr>
            <a:spLocks noGrp="1"/>
          </p:cNvSpPr>
          <p:nvPr>
            <p:ph idx="1"/>
          </p:nvPr>
        </p:nvSpPr>
        <p:spPr>
          <a:xfrm>
            <a:off x="565150" y="2112963"/>
            <a:ext cx="9207500" cy="3548062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Destruction of lung tissue </a:t>
            </a:r>
            <a:r>
              <a:rPr lang="sr-Latn-RS" dirty="0" smtClean="0">
                <a:cs typeface="Times New Roman" panose="02020603050405020304" pitchFamily="18" charset="0"/>
              </a:rPr>
              <a:t>due to</a:t>
            </a:r>
            <a:r>
              <a:rPr lang="en" dirty="0" smtClean="0">
                <a:cs typeface="Times New Roman" panose="02020603050405020304" pitchFamily="18" charset="0"/>
              </a:rPr>
              <a:t> infection</a:t>
            </a: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Empyema</a:t>
            </a: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Respiratory insufficiency</a:t>
            </a: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ARDS</a:t>
            </a: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Dependence on mechanical ventilation</a:t>
            </a:r>
          </a:p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Superinfection with gram negative bacteria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95288"/>
            <a:ext cx="9434513" cy="1012825"/>
          </a:xfrm>
          <a:solidFill>
            <a:schemeClr val="bg1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400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/>
              </a:rPr>
              <a:t>Prevention </a:t>
            </a:r>
            <a:r>
              <a:rPr lang="sr-Latn-RS" sz="4400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/>
              </a:rPr>
              <a:t>of </a:t>
            </a:r>
            <a:r>
              <a:rPr lang="en" sz="4400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/>
              </a:rPr>
              <a:t>pneumonia</a:t>
            </a:r>
            <a:endParaRPr lang="en-GB" sz="4400" dirty="0" smtClean="0">
              <a:solidFill>
                <a:schemeClr val="accent1">
                  <a:tint val="88000"/>
                  <a:satMod val="150000"/>
                </a:schemeClr>
              </a:solidFill>
              <a:effectLst/>
            </a:endParaRP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8663" y="1579562"/>
            <a:ext cx="8891587" cy="4298723"/>
          </a:xfrm>
          <a:solidFill>
            <a:schemeClr val="bg1"/>
          </a:solidFill>
        </p:spPr>
        <p:txBody>
          <a:bodyPr/>
          <a:lstStyle/>
          <a:p>
            <a:pPr eaLnBrk="1" hangingPunct="1">
              <a:defRPr/>
            </a:pPr>
            <a:r>
              <a:rPr lang="sr-Latn-RS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Flu v</a:t>
            </a:r>
            <a:r>
              <a:rPr lang="en" b="1" dirty="0" smtClean="0">
                <a:solidFill>
                  <a:schemeClr val="accent4"/>
                </a:solidFill>
                <a:latin typeface="+mj-lt"/>
                <a:cs typeface="Times New Roman" panose="02020603050405020304" pitchFamily="18" charset="0"/>
              </a:rPr>
              <a:t>accine</a:t>
            </a:r>
            <a:endParaRPr lang="hr-HR" b="1" dirty="0" smtClean="0">
              <a:solidFill>
                <a:schemeClr val="accent4"/>
              </a:solidFill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en" dirty="0" smtClean="0">
                <a:latin typeface="+mj-lt"/>
                <a:cs typeface="Times New Roman" panose="02020603050405020304" pitchFamily="18" charset="0"/>
              </a:rPr>
              <a:t>    Every year</a:t>
            </a:r>
            <a:endParaRPr lang="hr-HR" dirty="0" smtClean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endParaRPr lang="hr-HR" b="1" dirty="0" smtClean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b="1" dirty="0" err="1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Antipneumococcal</a:t>
            </a:r>
            <a:r>
              <a:rPr lang="en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" b="1" dirty="0" err="1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vaccine</a:t>
            </a:r>
            <a:endParaRPr lang="hr-HR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    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23</a:t>
            </a:r>
            <a:r>
              <a:rPr lang="sr-Latn-RS" dirty="0">
                <a:latin typeface="+mj-lt"/>
                <a:cs typeface="Times New Roman" panose="02020603050405020304" pitchFamily="18" charset="0"/>
              </a:rPr>
              <a:t>-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valent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 vaccine (23 serotypes), polysaccharide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 of </a:t>
            </a:r>
            <a:r>
              <a:rPr lang="en" dirty="0" smtClean="0">
                <a:latin typeface="+mj-lt"/>
                <a:cs typeface="Times New Roman" panose="02020603050405020304" pitchFamily="18" charset="0"/>
              </a:rPr>
              <a:t>pneumococcus</a:t>
            </a:r>
            <a:r>
              <a:rPr lang="sr-Latn-RS" dirty="0" smtClean="0">
                <a:latin typeface="+mj-lt"/>
                <a:cs typeface="Times New Roman" panose="02020603050405020304" pitchFamily="18" charset="0"/>
              </a:rPr>
              <a:t> capsule</a:t>
            </a:r>
          </a:p>
          <a:p>
            <a:pPr eaLnBrk="1" hangingPunct="1">
              <a:buFontTx/>
              <a:buNone/>
              <a:defRPr/>
            </a:pP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sr-Latn-RS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COVID-19 </a:t>
            </a:r>
            <a:r>
              <a:rPr lang="sr-Latn-RS" b="1" dirty="0">
                <a:solidFill>
                  <a:schemeClr val="accent4"/>
                </a:solidFill>
                <a:cs typeface="Times New Roman" panose="02020603050405020304" pitchFamily="18" charset="0"/>
              </a:rPr>
              <a:t>v</a:t>
            </a:r>
            <a:r>
              <a:rPr lang="en" b="1" dirty="0">
                <a:solidFill>
                  <a:schemeClr val="accent4"/>
                </a:solidFill>
                <a:cs typeface="Times New Roman" panose="02020603050405020304" pitchFamily="18" charset="0"/>
              </a:rPr>
              <a:t>accine</a:t>
            </a:r>
            <a:endParaRPr lang="hr-HR" b="1" dirty="0">
              <a:solidFill>
                <a:schemeClr val="accent4"/>
              </a:solidFill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en" dirty="0">
                <a:cs typeface="Times New Roman" panose="02020603050405020304" pitchFamily="18" charset="0"/>
              </a:rPr>
              <a:t>    </a:t>
            </a:r>
            <a:endParaRPr lang="hr-HR" dirty="0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endParaRPr lang="hr-HR" dirty="0" smtClean="0"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Title 1"/>
          <p:cNvSpPr>
            <a:spLocks noGrp="1"/>
          </p:cNvSpPr>
          <p:nvPr>
            <p:ph type="title"/>
          </p:nvPr>
        </p:nvSpPr>
        <p:spPr bwMode="auto">
          <a:xfrm>
            <a:off x="565150" y="1992086"/>
            <a:ext cx="9129713" cy="1713139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sz="6000" dirty="0" smtClean="0">
                <a:solidFill>
                  <a:schemeClr val="accent4"/>
                </a:solidFill>
                <a:effectLst/>
                <a:cs typeface="Times New Roman" panose="02020603050405020304" pitchFamily="18" charset="0"/>
              </a:rPr>
              <a:t>Hospital</a:t>
            </a:r>
            <a:r>
              <a:rPr lang="sr-Latn-RS" sz="6000" dirty="0" smtClean="0">
                <a:solidFill>
                  <a:schemeClr val="accent4"/>
                </a:solidFill>
                <a:effectLst/>
                <a:cs typeface="Times New Roman" panose="02020603050405020304" pitchFamily="18" charset="0"/>
              </a:rPr>
              <a:t> acquired</a:t>
            </a:r>
            <a:r>
              <a:rPr lang="en" sz="6000" dirty="0" smtClean="0">
                <a:solidFill>
                  <a:schemeClr val="accent4"/>
                </a:solidFill>
                <a:effectLst/>
                <a:cs typeface="Times New Roman" panose="02020603050405020304" pitchFamily="18" charset="0"/>
              </a:rPr>
              <a:t> pneumonia</a:t>
            </a:r>
            <a:r>
              <a:rPr lang="sr-Latn-RS" sz="6000" dirty="0" smtClean="0">
                <a:solidFill>
                  <a:schemeClr val="accent4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sr-Latn-RS" sz="6000" dirty="0" smtClean="0">
                <a:solidFill>
                  <a:schemeClr val="accent4"/>
                </a:solidFill>
                <a:effectLst/>
                <a:cs typeface="Times New Roman" panose="02020603050405020304" pitchFamily="18" charset="0"/>
              </a:rPr>
            </a:br>
            <a:r>
              <a:rPr lang="sr-Latn-RS" sz="6000" dirty="0" smtClean="0">
                <a:solidFill>
                  <a:schemeClr val="accent4"/>
                </a:solidFill>
                <a:effectLst/>
                <a:cs typeface="Times New Roman" panose="02020603050405020304" pitchFamily="18" charset="0"/>
              </a:rPr>
              <a:t>HAP</a:t>
            </a:r>
            <a:endParaRPr lang="en-US" sz="6000" dirty="0" smtClean="0">
              <a:solidFill>
                <a:schemeClr val="accent4"/>
              </a:solidFill>
              <a:effectLst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itle 2"/>
          <p:cNvSpPr>
            <a:spLocks noGrp="1"/>
          </p:cNvSpPr>
          <p:nvPr>
            <p:ph type="title"/>
          </p:nvPr>
        </p:nvSpPr>
        <p:spPr bwMode="auto">
          <a:xfrm>
            <a:off x="392113" y="266700"/>
            <a:ext cx="9380537" cy="1050925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sr-Latn-RS" sz="4400" dirty="0" smtClean="0">
                <a:solidFill>
                  <a:schemeClr val="accent1"/>
                </a:solidFill>
                <a:effectLst/>
              </a:rPr>
              <a:t>Hospital acquired</a:t>
            </a:r>
            <a:r>
              <a:rPr lang="en" sz="4400" dirty="0" smtClean="0">
                <a:solidFill>
                  <a:schemeClr val="accent1"/>
                </a:solidFill>
                <a:effectLst/>
              </a:rPr>
              <a:t> pneumonia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idx="1"/>
          </p:nvPr>
        </p:nvSpPr>
        <p:spPr>
          <a:xfrm>
            <a:off x="522288" y="1625600"/>
            <a:ext cx="9202737" cy="3746500"/>
          </a:xfrm>
          <a:solidFill>
            <a:schemeClr val="bg1"/>
          </a:solidFill>
        </p:spPr>
        <p:txBody>
          <a:bodyPr lIns="90487" tIns="44450" rIns="90487" bIns="44450">
            <a:normAutofit fontScale="92500" lnSpcReduction="20000"/>
          </a:bodyPr>
          <a:lstStyle/>
          <a:p>
            <a:pPr marL="265176" indent="-265176" eaLnBrk="1" fontAlgn="auto" hangingPunct="1">
              <a:spcBef>
                <a:spcPct val="5000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sr-Latn-RS" sz="2400" b="1" dirty="0" smtClean="0">
                <a:cs typeface="Times New Roman" pitchFamily="18" charset="0"/>
              </a:rPr>
              <a:t>R</a:t>
            </a:r>
            <a:r>
              <a:rPr lang="en" sz="2400" b="1" dirty="0" smtClean="0">
                <a:cs typeface="Times New Roman" pitchFamily="18" charset="0"/>
              </a:rPr>
              <a:t>epresent</a:t>
            </a:r>
            <a:r>
              <a:rPr lang="sr-Latn-RS" sz="2400" b="1" dirty="0" smtClean="0">
                <a:cs typeface="Times New Roman" pitchFamily="18" charset="0"/>
              </a:rPr>
              <a:t>s an</a:t>
            </a:r>
            <a:r>
              <a:rPr lang="en" sz="2400" b="1" dirty="0" smtClean="0">
                <a:cs typeface="Times New Roman" pitchFamily="18" charset="0"/>
              </a:rPr>
              <a:t> intrahospital infection which develops ≥ 48 hours after hospitalization</a:t>
            </a:r>
            <a:endParaRPr lang="sr-Latn-CS" sz="2400" b="1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Bef>
                <a:spcPct val="5000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They make up </a:t>
            </a:r>
            <a:r>
              <a:rPr lang="sr-Latn-RS" sz="2400" dirty="0" smtClean="0">
                <a:cs typeface="Times New Roman" pitchFamily="18" charset="0"/>
              </a:rPr>
              <a:t>around </a:t>
            </a:r>
            <a:r>
              <a:rPr lang="en" sz="2400" dirty="0" smtClean="0">
                <a:cs typeface="Times New Roman" pitchFamily="18" charset="0"/>
              </a:rPr>
              <a:t>15% of all hospital infection</a:t>
            </a:r>
            <a:r>
              <a:rPr lang="sr-Latn-RS" sz="2400" dirty="0" smtClean="0">
                <a:cs typeface="Times New Roman" pitchFamily="18" charset="0"/>
              </a:rPr>
              <a:t>s</a:t>
            </a:r>
            <a:r>
              <a:rPr lang="en" sz="2400" dirty="0" smtClean="0">
                <a:cs typeface="Times New Roman" pitchFamily="18" charset="0"/>
              </a:rPr>
              <a:t> and affect 0.5-5% of hospitalized patient</a:t>
            </a:r>
            <a:r>
              <a:rPr lang="sr-Latn-RS" sz="2400" dirty="0" smtClean="0">
                <a:cs typeface="Times New Roman" pitchFamily="18" charset="0"/>
              </a:rPr>
              <a:t>s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Bef>
                <a:spcPct val="5000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The most common nosocomial infection in intens</a:t>
            </a:r>
            <a:r>
              <a:rPr lang="sr-Latn-RS" sz="2400" dirty="0" smtClean="0">
                <a:cs typeface="Times New Roman" pitchFamily="18" charset="0"/>
              </a:rPr>
              <a:t>iv</a:t>
            </a:r>
            <a:r>
              <a:rPr lang="en" sz="2400" dirty="0" smtClean="0">
                <a:cs typeface="Times New Roman" pitchFamily="18" charset="0"/>
              </a:rPr>
              <a:t>e care </a:t>
            </a:r>
            <a:r>
              <a:rPr lang="sr-Latn-RS" sz="2400" dirty="0" smtClean="0">
                <a:cs typeface="Times New Roman" pitchFamily="18" charset="0"/>
              </a:rPr>
              <a:t>units </a:t>
            </a:r>
            <a:r>
              <a:rPr lang="en" sz="2400" dirty="0" smtClean="0">
                <a:cs typeface="Times New Roman" pitchFamily="18" charset="0"/>
              </a:rPr>
              <a:t>(20-25%)</a:t>
            </a:r>
          </a:p>
          <a:p>
            <a:pPr marL="265176" indent="-265176" eaLnBrk="1" fontAlgn="auto" hangingPunct="1">
              <a:spcBef>
                <a:spcPct val="5000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b="1" dirty="0" smtClean="0">
                <a:cs typeface="Times New Roman" pitchFamily="18" charset="0"/>
              </a:rPr>
              <a:t>Risk </a:t>
            </a:r>
            <a:r>
              <a:rPr lang="sr-Latn-RS" sz="2400" b="1" dirty="0" smtClean="0">
                <a:cs typeface="Times New Roman" pitchFamily="18" charset="0"/>
              </a:rPr>
              <a:t>f</a:t>
            </a:r>
            <a:r>
              <a:rPr lang="en" sz="2400" b="1" dirty="0" smtClean="0">
                <a:cs typeface="Times New Roman" pitchFamily="18" charset="0"/>
              </a:rPr>
              <a:t>or occurrence </a:t>
            </a:r>
            <a:r>
              <a:rPr lang="sr-Latn-RS" sz="2400" b="1" dirty="0" smtClean="0">
                <a:cs typeface="Times New Roman" pitchFamily="18" charset="0"/>
              </a:rPr>
              <a:t>of pneumonia</a:t>
            </a:r>
            <a:r>
              <a:rPr lang="en" sz="2400" b="1" dirty="0" smtClean="0">
                <a:cs typeface="Times New Roman" pitchFamily="18" charset="0"/>
              </a:rPr>
              <a:t> in </a:t>
            </a:r>
            <a:r>
              <a:rPr lang="sr-Latn-RS" sz="2400" b="1" dirty="0" smtClean="0">
                <a:cs typeface="Times New Roman" pitchFamily="18" charset="0"/>
              </a:rPr>
              <a:t>intensive care units</a:t>
            </a:r>
            <a:r>
              <a:rPr lang="en" sz="2400" b="1" dirty="0" smtClean="0">
                <a:cs typeface="Times New Roman" pitchFamily="18" charset="0"/>
              </a:rPr>
              <a:t> in the first 5 days</a:t>
            </a:r>
            <a:r>
              <a:rPr lang="sr-Latn-RS" sz="2400" b="1" dirty="0" smtClean="0">
                <a:cs typeface="Times New Roman" pitchFamily="18" charset="0"/>
              </a:rPr>
              <a:t> is</a:t>
            </a:r>
            <a:r>
              <a:rPr lang="en" sz="2400" b="1" dirty="0" smtClean="0">
                <a:cs typeface="Times New Roman" pitchFamily="18" charset="0"/>
              </a:rPr>
              <a:t> low a</a:t>
            </a:r>
            <a:r>
              <a:rPr lang="sr-Latn-RS" sz="2400" b="1" dirty="0" smtClean="0">
                <a:cs typeface="Times New Roman" pitchFamily="18" charset="0"/>
              </a:rPr>
              <a:t>nd</a:t>
            </a:r>
            <a:r>
              <a:rPr lang="en" sz="2400" b="1" dirty="0" smtClean="0">
                <a:cs typeface="Times New Roman" pitchFamily="18" charset="0"/>
              </a:rPr>
              <a:t> then accelerated </a:t>
            </a:r>
            <a:r>
              <a:rPr lang="sr-Latn-RS" sz="2400" b="1" dirty="0" smtClean="0">
                <a:cs typeface="Times New Roman" pitchFamily="18" charset="0"/>
              </a:rPr>
              <a:t>and</a:t>
            </a:r>
            <a:r>
              <a:rPr lang="en" sz="2400" b="1" dirty="0" smtClean="0">
                <a:cs typeface="Times New Roman" pitchFamily="18" charset="0"/>
              </a:rPr>
              <a:t> growing for 5% per day up to 14</a:t>
            </a:r>
            <a:r>
              <a:rPr lang="sr-Latn-RS" sz="2400" b="1" dirty="0" smtClean="0">
                <a:cs typeface="Times New Roman" pitchFamily="18" charset="0"/>
              </a:rPr>
              <a:t>.</a:t>
            </a:r>
            <a:r>
              <a:rPr lang="en" sz="2400" b="1" dirty="0" smtClean="0">
                <a:cs typeface="Times New Roman" pitchFamily="18" charset="0"/>
              </a:rPr>
              <a:t> day, a</a:t>
            </a:r>
            <a:r>
              <a:rPr lang="sr-Latn-RS" sz="2400" b="1" dirty="0" smtClean="0">
                <a:cs typeface="Times New Roman" pitchFamily="18" charset="0"/>
              </a:rPr>
              <a:t>nd</a:t>
            </a:r>
            <a:r>
              <a:rPr lang="en" sz="2400" b="1" dirty="0" smtClean="0">
                <a:cs typeface="Times New Roman" pitchFamily="18" charset="0"/>
              </a:rPr>
              <a:t> then reduces by 1% per day</a:t>
            </a:r>
            <a:endParaRPr lang="en-US" sz="2400" dirty="0" smtClean="0">
              <a:cs typeface="Times New Roman" pitchFamily="18" charset="0"/>
            </a:endParaRPr>
          </a:p>
          <a:p>
            <a:pPr marL="265176" indent="-265176" eaLnBrk="1" fontAlgn="auto" hangingPunct="1">
              <a:spcBef>
                <a:spcPct val="5000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dirty="0" smtClean="0">
                <a:cs typeface="Times New Roman" pitchFamily="18" charset="0"/>
              </a:rPr>
              <a:t>Degree</a:t>
            </a:r>
            <a:r>
              <a:rPr lang="sr-Latn-RS" sz="2400" dirty="0" smtClean="0">
                <a:cs typeface="Times New Roman" pitchFamily="18" charset="0"/>
              </a:rPr>
              <a:t> of</a:t>
            </a:r>
            <a:r>
              <a:rPr lang="en" sz="2400" dirty="0" smtClean="0">
                <a:cs typeface="Times New Roman" pitchFamily="18" charset="0"/>
              </a:rPr>
              <a:t> mortality</a:t>
            </a:r>
            <a:r>
              <a:rPr lang="sr-Latn-RS" sz="2400" dirty="0" smtClean="0">
                <a:cs typeface="Times New Roman" pitchFamily="18" charset="0"/>
              </a:rPr>
              <a:t> is</a:t>
            </a:r>
            <a:r>
              <a:rPr lang="en" sz="2400" dirty="0" smtClean="0">
                <a:cs typeface="Times New Roman" pitchFamily="18" charset="0"/>
              </a:rPr>
              <a:t> 20-41%</a:t>
            </a:r>
            <a:r>
              <a:rPr lang="sr-Latn-RS" sz="2400" dirty="0" smtClean="0">
                <a:cs typeface="Times New Roman" pitchFamily="18" charset="0"/>
              </a:rPr>
              <a:t>,</a:t>
            </a:r>
            <a:r>
              <a:rPr lang="en" sz="2400" dirty="0" smtClean="0">
                <a:cs typeface="Times New Roman" pitchFamily="18" charset="0"/>
              </a:rPr>
              <a:t> depending </a:t>
            </a:r>
            <a:r>
              <a:rPr lang="sr-Latn-RS" sz="2400" dirty="0" smtClean="0">
                <a:cs typeface="Times New Roman" pitchFamily="18" charset="0"/>
              </a:rPr>
              <a:t>on</a:t>
            </a:r>
            <a:r>
              <a:rPr lang="en" sz="2400" dirty="0" smtClean="0">
                <a:cs typeface="Times New Roman" pitchFamily="18" charset="0"/>
              </a:rPr>
              <a:t> the causative agent and </a:t>
            </a:r>
            <a:r>
              <a:rPr lang="sr-Latn-RS" sz="2400" dirty="0" smtClean="0">
                <a:cs typeface="Times New Roman" pitchFamily="18" charset="0"/>
              </a:rPr>
              <a:t>comorbidities</a:t>
            </a:r>
            <a:endParaRPr lang="en-US" sz="2400" dirty="0" smtClean="0"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0" y="1119188"/>
            <a:ext cx="9258300" cy="4530725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812800" indent="-8128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sl-SI" sz="2400" b="1" dirty="0" smtClean="0">
              <a:solidFill>
                <a:schemeClr val="accent1"/>
              </a:solidFill>
            </a:endParaRPr>
          </a:p>
          <a:p>
            <a:pPr marL="812800" indent="-8128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" sz="2400" b="1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sr-Latn-RS" sz="2400" b="1" dirty="0">
                <a:solidFill>
                  <a:schemeClr val="accent1"/>
                </a:solidFill>
                <a:latin typeface="+mj-lt"/>
              </a:rPr>
              <a:t>I</a:t>
            </a:r>
            <a:r>
              <a:rPr lang="en" sz="26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. BACTERIA 80-90%</a:t>
            </a:r>
          </a:p>
          <a:p>
            <a:pPr marL="812800" indent="-8128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" sz="2600" dirty="0" smtClean="0">
                <a:latin typeface="+mj-lt"/>
                <a:cs typeface="Times New Roman" pitchFamily="18" charset="0"/>
              </a:rPr>
              <a:t>- Gram negative                                       </a:t>
            </a:r>
            <a:r>
              <a:rPr lang="sr-Latn-RS" sz="2600" dirty="0" smtClean="0">
                <a:latin typeface="+mj-lt"/>
                <a:cs typeface="Times New Roman" pitchFamily="18" charset="0"/>
              </a:rPr>
              <a:t>   </a:t>
            </a:r>
            <a:r>
              <a:rPr lang="en" sz="2600" dirty="0" smtClean="0">
                <a:latin typeface="+mj-lt"/>
                <a:cs typeface="Times New Roman" pitchFamily="18" charset="0"/>
              </a:rPr>
              <a:t> 50-70%</a:t>
            </a:r>
          </a:p>
          <a:p>
            <a:pPr marL="812800" indent="-8128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" sz="2600" dirty="0" smtClean="0">
                <a:latin typeface="+mj-lt"/>
                <a:cs typeface="Times New Roman" pitchFamily="18" charset="0"/>
              </a:rPr>
              <a:t>              Pseudomonas aeruginosa</a:t>
            </a:r>
            <a:endParaRPr lang="sl-SI" sz="2600" dirty="0" smtClean="0">
              <a:latin typeface="+mj-lt"/>
              <a:cs typeface="Times New Roman" pitchFamily="18" charset="0"/>
            </a:endParaRPr>
          </a:p>
          <a:p>
            <a:pPr marL="812800" indent="-8128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" sz="2600" dirty="0" smtClean="0">
                <a:latin typeface="+mj-lt"/>
                <a:cs typeface="Times New Roman" pitchFamily="18" charset="0"/>
              </a:rPr>
              <a:t>              Enterobacteriaceae</a:t>
            </a:r>
            <a:endParaRPr lang="sl-SI" sz="2600" dirty="0" smtClean="0">
              <a:latin typeface="+mj-lt"/>
              <a:cs typeface="Times New Roman" pitchFamily="18" charset="0"/>
            </a:endParaRPr>
          </a:p>
          <a:p>
            <a:pPr marL="812800" indent="-8128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" sz="2600" dirty="0" smtClean="0">
                <a:latin typeface="+mj-lt"/>
                <a:cs typeface="Times New Roman" pitchFamily="18" charset="0"/>
              </a:rPr>
              <a:t>- Staphyloccocus aureus                          15-30%</a:t>
            </a:r>
          </a:p>
          <a:p>
            <a:pPr marL="812800" indent="-8128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" sz="2600" dirty="0" smtClean="0">
                <a:latin typeface="+mj-lt"/>
                <a:cs typeface="Times New Roman" pitchFamily="18" charset="0"/>
              </a:rPr>
              <a:t>- Anaerobic bacteria                           </a:t>
            </a:r>
            <a:r>
              <a:rPr lang="sr-Latn-RS" sz="2600" dirty="0" smtClean="0">
                <a:latin typeface="+mj-lt"/>
                <a:cs typeface="Times New Roman" pitchFamily="18" charset="0"/>
              </a:rPr>
              <a:t>       </a:t>
            </a:r>
            <a:r>
              <a:rPr lang="en" sz="2600" dirty="0" smtClean="0">
                <a:latin typeface="+mj-lt"/>
                <a:cs typeface="Times New Roman" pitchFamily="18" charset="0"/>
              </a:rPr>
              <a:t>10-30%</a:t>
            </a:r>
          </a:p>
          <a:p>
            <a:pPr marL="812800" indent="-8128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sl-SI" sz="2600" b="1" dirty="0" smtClean="0">
              <a:solidFill>
                <a:schemeClr val="accent1"/>
              </a:solidFill>
              <a:latin typeface="+mj-lt"/>
              <a:cs typeface="Times New Roman" pitchFamily="18" charset="0"/>
            </a:endParaRPr>
          </a:p>
          <a:p>
            <a:pPr marL="812800" indent="-8128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" sz="2600" b="1" dirty="0" smtClean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 II. VIRUSES                                               10-20%</a:t>
            </a:r>
          </a:p>
          <a:p>
            <a:pPr marL="812800" indent="-8128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" sz="2600" dirty="0" smtClean="0">
                <a:latin typeface="+mj-lt"/>
                <a:cs typeface="Times New Roman" pitchFamily="18" charset="0"/>
              </a:rPr>
              <a:t>- Influenza</a:t>
            </a:r>
            <a:endParaRPr lang="sl-SI" sz="2600" dirty="0" smtClean="0">
              <a:latin typeface="+mj-lt"/>
              <a:cs typeface="Times New Roman" pitchFamily="18" charset="0"/>
            </a:endParaRPr>
          </a:p>
          <a:p>
            <a:pPr marL="812800" indent="-8128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" sz="2600" dirty="0" smtClean="0">
                <a:latin typeface="+mj-lt"/>
                <a:cs typeface="Times New Roman" pitchFamily="18" charset="0"/>
              </a:rPr>
              <a:t>- RSV</a:t>
            </a:r>
            <a:endParaRPr lang="sl-SI" sz="2600" dirty="0" smtClean="0">
              <a:latin typeface="+mj-lt"/>
              <a:cs typeface="Times New Roman" pitchFamily="18" charset="0"/>
            </a:endParaRPr>
          </a:p>
          <a:p>
            <a:pPr marL="812800" indent="-8128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" sz="2600" dirty="0" smtClean="0">
                <a:latin typeface="+mj-lt"/>
                <a:cs typeface="Times New Roman" pitchFamily="18" charset="0"/>
              </a:rPr>
              <a:t>- Cytomegalovirus</a:t>
            </a:r>
            <a:endParaRPr lang="sl-SI" sz="2600" dirty="0" smtClean="0">
              <a:latin typeface="+mj-lt"/>
              <a:cs typeface="Times New Roman" pitchFamily="18" charset="0"/>
            </a:endParaRPr>
          </a:p>
          <a:p>
            <a:pPr marL="812800" indent="-8128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" sz="2600" dirty="0" smtClean="0">
                <a:latin typeface="+mj-lt"/>
                <a:cs typeface="Times New Roman" pitchFamily="18" charset="0"/>
              </a:rPr>
              <a:t> </a:t>
            </a:r>
          </a:p>
          <a:p>
            <a:pPr marL="812800" indent="-8128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" sz="2600" b="1" dirty="0" smtClean="0">
                <a:solidFill>
                  <a:schemeClr val="accent1"/>
                </a:solidFill>
                <a:cs typeface="Times New Roman" pitchFamily="18" charset="0"/>
              </a:rPr>
              <a:t>III. FUNGI                                     </a:t>
            </a:r>
            <a:r>
              <a:rPr lang="sr-Latn-RS" sz="2600" b="1" dirty="0" smtClean="0">
                <a:solidFill>
                  <a:schemeClr val="accent1"/>
                </a:solidFill>
                <a:cs typeface="Times New Roman" pitchFamily="18" charset="0"/>
              </a:rPr>
              <a:t>     </a:t>
            </a:r>
            <a:r>
              <a:rPr lang="en" sz="2600" b="1" dirty="0" smtClean="0">
                <a:solidFill>
                  <a:schemeClr val="accent1"/>
                </a:solidFill>
                <a:cs typeface="Times New Roman" pitchFamily="18" charset="0"/>
              </a:rPr>
              <a:t>less </a:t>
            </a:r>
            <a:r>
              <a:rPr lang="sr-Latn-RS" sz="2600" b="1" dirty="0" smtClean="0">
                <a:solidFill>
                  <a:schemeClr val="accent1"/>
                </a:solidFill>
                <a:cs typeface="Times New Roman" pitchFamily="18" charset="0"/>
              </a:rPr>
              <a:t>than</a:t>
            </a:r>
            <a:r>
              <a:rPr lang="en" sz="2600" b="1" dirty="0" smtClean="0">
                <a:solidFill>
                  <a:schemeClr val="accent1"/>
                </a:solidFill>
                <a:cs typeface="Times New Roman" pitchFamily="18" charset="0"/>
              </a:rPr>
              <a:t> 1%</a:t>
            </a:r>
          </a:p>
          <a:p>
            <a:pPr marL="812800" indent="-81280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" sz="2600" dirty="0" smtClean="0">
                <a:latin typeface="+mj-lt"/>
                <a:cs typeface="Times New Roman" pitchFamily="18" charset="0"/>
              </a:rPr>
              <a:t>- Aspergillus l us  </a:t>
            </a:r>
            <a:endParaRPr lang="en-US" sz="2600" dirty="0" smtClean="0">
              <a:latin typeface="+mj-lt"/>
              <a:cs typeface="Times New Roman" pitchFamily="18" charset="0"/>
            </a:endParaRPr>
          </a:p>
        </p:txBody>
      </p:sp>
      <p:sp>
        <p:nvSpPr>
          <p:cNvPr id="114691" name="Rectangle 2"/>
          <p:cNvSpPr>
            <a:spLocks noChangeArrowheads="1"/>
          </p:cNvSpPr>
          <p:nvPr/>
        </p:nvSpPr>
        <p:spPr bwMode="auto">
          <a:xfrm>
            <a:off x="527050" y="411163"/>
            <a:ext cx="92583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b="1" dirty="0" err="1" smtClean="0">
                <a:solidFill>
                  <a:schemeClr val="accent4"/>
                </a:solidFill>
                <a:latin typeface="+mj-lt"/>
                <a:cs typeface="Arial" panose="020B0604020202020204" pitchFamily="34" charset="0"/>
              </a:rPr>
              <a:t>Etiology</a:t>
            </a:r>
            <a:endParaRPr lang="en-US" dirty="0" smtClean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114692" name="Rectangle 3"/>
          <p:cNvSpPr>
            <a:spLocks noChangeArrowheads="1"/>
          </p:cNvSpPr>
          <p:nvPr/>
        </p:nvSpPr>
        <p:spPr bwMode="auto">
          <a:xfrm>
            <a:off x="536575" y="6024563"/>
            <a:ext cx="8564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2800" b="1" i="1" dirty="0" smtClean="0">
                <a:solidFill>
                  <a:srgbClr val="00B050"/>
                </a:solidFill>
                <a:latin typeface="+mn-lt"/>
                <a:cs typeface="Segoe UI Semilight" panose="020B0402040204020203" pitchFamily="34" charset="0"/>
              </a:rPr>
              <a:t>13-60% </a:t>
            </a:r>
            <a:r>
              <a:rPr lang="sr-Latn-RS" sz="2800" b="1" i="1" dirty="0" smtClean="0">
                <a:solidFill>
                  <a:srgbClr val="00B050"/>
                </a:solidFill>
                <a:latin typeface="+mn-lt"/>
                <a:cs typeface="Segoe UI Semilight" panose="020B0402040204020203" pitchFamily="34" charset="0"/>
              </a:rPr>
              <a:t>of </a:t>
            </a:r>
            <a:r>
              <a:rPr lang="en" sz="2800" b="1" i="1" dirty="0" smtClean="0">
                <a:solidFill>
                  <a:srgbClr val="00B050"/>
                </a:solidFill>
                <a:latin typeface="+mn-lt"/>
                <a:cs typeface="Segoe UI Semilight" panose="020B0402040204020203" pitchFamily="34" charset="0"/>
              </a:rPr>
              <a:t>BP is caused by polymicrobes</a:t>
            </a:r>
            <a:endParaRPr lang="en-US" sz="2800" b="1" i="1" dirty="0" smtClean="0">
              <a:solidFill>
                <a:srgbClr val="00B050"/>
              </a:solidFill>
              <a:latin typeface="+mn-lt"/>
              <a:cs typeface="Segoe UI Semilight" panose="020B04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5138" y="363538"/>
            <a:ext cx="9307512" cy="1247548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sz="4000" dirty="0" smtClean="0">
                <a:solidFill>
                  <a:schemeClr val="accent1"/>
                </a:solidFill>
                <a:effectLst/>
              </a:rPr>
              <a:t>Hospital </a:t>
            </a:r>
            <a:r>
              <a:rPr lang="sr-Latn-RS" sz="4000" dirty="0" smtClean="0">
                <a:solidFill>
                  <a:schemeClr val="accent1"/>
                </a:solidFill>
                <a:effectLst/>
              </a:rPr>
              <a:t>acquired </a:t>
            </a:r>
            <a:r>
              <a:rPr lang="en" sz="4000" dirty="0" smtClean="0">
                <a:solidFill>
                  <a:schemeClr val="accent1"/>
                </a:solidFill>
                <a:effectLst/>
              </a:rPr>
              <a:t>pneumonia with early beginning</a:t>
            </a:r>
            <a:endParaRPr lang="en-US" sz="40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117763" name="Rectangle 3"/>
          <p:cNvSpPr>
            <a:spLocks noGrp="1" noChangeArrowheads="1"/>
          </p:cNvSpPr>
          <p:nvPr>
            <p:ph idx="1"/>
          </p:nvPr>
        </p:nvSpPr>
        <p:spPr>
          <a:xfrm>
            <a:off x="565150" y="2198688"/>
            <a:ext cx="9207500" cy="2466975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" dirty="0" smtClean="0">
                <a:cs typeface="Times New Roman" panose="02020603050405020304" pitchFamily="18" charset="0"/>
              </a:rPr>
              <a:t>They </a:t>
            </a:r>
            <a:r>
              <a:rPr lang="sr-Latn-RS" dirty="0" smtClean="0">
                <a:cs typeface="Times New Roman" panose="02020603050405020304" pitchFamily="18" charset="0"/>
              </a:rPr>
              <a:t>start</a:t>
            </a:r>
            <a:r>
              <a:rPr lang="en" dirty="0" smtClean="0">
                <a:cs typeface="Times New Roman" panose="02020603050405020304" pitchFamily="18" charset="0"/>
              </a:rPr>
              <a:t> during the first 4 days hospitalization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dirty="0" smtClean="0">
                <a:cs typeface="Times New Roman" panose="02020603050405020304" pitchFamily="18" charset="0"/>
              </a:rPr>
              <a:t>They have a b</a:t>
            </a:r>
            <a:r>
              <a:rPr lang="en" dirty="0" smtClean="0">
                <a:cs typeface="Times New Roman" panose="02020603050405020304" pitchFamily="18" charset="0"/>
              </a:rPr>
              <a:t>etter </a:t>
            </a:r>
            <a:r>
              <a:rPr lang="sr-Latn-RS" dirty="0" smtClean="0">
                <a:cs typeface="Times New Roman" panose="02020603050405020304" pitchFamily="18" charset="0"/>
              </a:rPr>
              <a:t>prognosis </a:t>
            </a:r>
            <a:r>
              <a:rPr lang="en" dirty="0" smtClean="0">
                <a:cs typeface="Times New Roman" panose="02020603050405020304" pitchFamily="18" charset="0"/>
              </a:rPr>
              <a:t>and </a:t>
            </a:r>
            <a:r>
              <a:rPr lang="sr-Latn-RS" dirty="0" smtClean="0">
                <a:cs typeface="Times New Roman" panose="02020603050405020304" pitchFamily="18" charset="0"/>
              </a:rPr>
              <a:t>o</a:t>
            </a:r>
            <a:r>
              <a:rPr lang="en" dirty="0" smtClean="0">
                <a:cs typeface="Times New Roman" panose="02020603050405020304" pitchFamily="18" charset="0"/>
              </a:rPr>
              <a:t>ften are caused by pathogens whic</a:t>
            </a:r>
            <a:r>
              <a:rPr lang="sr-Latn-RS" dirty="0" smtClean="0">
                <a:cs typeface="Times New Roman" panose="02020603050405020304" pitchFamily="18" charset="0"/>
              </a:rPr>
              <a:t>h</a:t>
            </a:r>
            <a:r>
              <a:rPr lang="en" dirty="0" smtClean="0">
                <a:cs typeface="Times New Roman" panose="02020603050405020304" pitchFamily="18" charset="0"/>
              </a:rPr>
              <a:t> cause </a:t>
            </a:r>
            <a:r>
              <a:rPr lang="sr-Latn-RS" dirty="0" smtClean="0">
                <a:cs typeface="Times New Roman" panose="02020603050405020304" pitchFamily="18" charset="0"/>
              </a:rPr>
              <a:t>CAP</a:t>
            </a:r>
            <a:r>
              <a:rPr lang="en" dirty="0" smtClean="0">
                <a:cs typeface="Times New Roman" panose="02020603050405020304" pitchFamily="18" charset="0"/>
              </a:rPr>
              <a:t> and mostly are sensitive </a:t>
            </a:r>
            <a:r>
              <a:rPr lang="sr-Latn-RS" dirty="0" smtClean="0">
                <a:cs typeface="Times New Roman" panose="02020603050405020304" pitchFamily="18" charset="0"/>
              </a:rPr>
              <a:t>to</a:t>
            </a:r>
            <a:r>
              <a:rPr lang="en" dirty="0" smtClean="0">
                <a:cs typeface="Times New Roman" panose="02020603050405020304" pitchFamily="18" charset="0"/>
              </a:rPr>
              <a:t> antibiotics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403225"/>
            <a:ext cx="9455150" cy="1088118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sz="4000" dirty="0" smtClean="0">
                <a:solidFill>
                  <a:schemeClr val="accent1"/>
                </a:solidFill>
                <a:effectLst/>
              </a:rPr>
              <a:t>Hospital </a:t>
            </a:r>
            <a:r>
              <a:rPr lang="sr-Latn-RS" sz="4000" dirty="0" smtClean="0">
                <a:solidFill>
                  <a:schemeClr val="accent1"/>
                </a:solidFill>
                <a:effectLst/>
              </a:rPr>
              <a:t>acquired </a:t>
            </a:r>
            <a:r>
              <a:rPr lang="en" sz="4000" dirty="0" smtClean="0">
                <a:solidFill>
                  <a:schemeClr val="accent1"/>
                </a:solidFill>
                <a:effectLst/>
              </a:rPr>
              <a:t>pneumonia  with early</a:t>
            </a:r>
            <a:r>
              <a:rPr lang="sr-Latn-RS" sz="4000" dirty="0" smtClean="0">
                <a:solidFill>
                  <a:schemeClr val="accent1"/>
                </a:solidFill>
                <a:effectLst/>
              </a:rPr>
              <a:t> </a:t>
            </a:r>
            <a:r>
              <a:rPr lang="en" sz="4000" dirty="0" smtClean="0">
                <a:solidFill>
                  <a:schemeClr val="accent1"/>
                </a:solidFill>
                <a:effectLst/>
              </a:rPr>
              <a:t>beginning</a:t>
            </a:r>
            <a:endParaRPr lang="en-US" sz="40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5150" y="1749425"/>
            <a:ext cx="9101138" cy="3897313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sr-Latn-RS" b="1" dirty="0">
                <a:solidFill>
                  <a:srgbClr val="00B050"/>
                </a:solidFill>
              </a:rPr>
              <a:t>M</a:t>
            </a:r>
            <a:r>
              <a:rPr lang="en" b="1" dirty="0" smtClean="0">
                <a:solidFill>
                  <a:srgbClr val="00B050"/>
                </a:solidFill>
              </a:rPr>
              <a:t>ost common causative agents are :</a:t>
            </a:r>
          </a:p>
          <a:p>
            <a:pPr eaLnBrk="1" hangingPunct="1"/>
            <a:r>
              <a:rPr lang="en" dirty="0" smtClean="0"/>
              <a:t>H. influenzae</a:t>
            </a:r>
          </a:p>
          <a:p>
            <a:pPr eaLnBrk="1" hangingPunct="1"/>
            <a:r>
              <a:rPr lang="en" dirty="0" smtClean="0"/>
              <a:t>S. </a:t>
            </a:r>
            <a:r>
              <a:rPr lang="sr-Latn-RS" dirty="0" smtClean="0"/>
              <a:t>p</a:t>
            </a:r>
            <a:r>
              <a:rPr lang="en" dirty="0" smtClean="0"/>
              <a:t>neumoniae</a:t>
            </a:r>
          </a:p>
          <a:p>
            <a:pPr eaLnBrk="1" hangingPunct="1"/>
            <a:r>
              <a:rPr lang="en" dirty="0" smtClean="0"/>
              <a:t>E. colli</a:t>
            </a:r>
          </a:p>
          <a:p>
            <a:pPr eaLnBrk="1" hangingPunct="1"/>
            <a:r>
              <a:rPr lang="en" dirty="0" smtClean="0"/>
              <a:t>K.</a:t>
            </a:r>
            <a:r>
              <a:rPr lang="sr-Latn-RS" dirty="0" smtClean="0"/>
              <a:t> </a:t>
            </a:r>
            <a:r>
              <a:rPr lang="en" dirty="0" smtClean="0"/>
              <a:t>pneumoniae</a:t>
            </a:r>
          </a:p>
          <a:p>
            <a:pPr eaLnBrk="1" hangingPunct="1"/>
            <a:r>
              <a:rPr lang="en" dirty="0" smtClean="0"/>
              <a:t>Proteus sp.</a:t>
            </a:r>
            <a:endParaRPr lang="sr-Latn-CS" dirty="0" smtClean="0"/>
          </a:p>
          <a:p>
            <a:pPr eaLnBrk="1" hangingPunct="1"/>
            <a:r>
              <a:rPr lang="en" dirty="0" smtClean="0"/>
              <a:t>Serratia</a:t>
            </a:r>
          </a:p>
          <a:p>
            <a:pPr eaLnBrk="1" hangingPunct="1"/>
            <a:r>
              <a:rPr lang="en" dirty="0" smtClean="0"/>
              <a:t>Enterobacter species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379412"/>
            <a:ext cx="9486900" cy="1079273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sz="4000" dirty="0" smtClean="0">
                <a:solidFill>
                  <a:schemeClr val="tx1"/>
                </a:solidFill>
                <a:effectLst/>
              </a:rPr>
              <a:t>Hospital </a:t>
            </a:r>
            <a:r>
              <a:rPr lang="sr-Latn-RS" sz="4000" dirty="0" smtClean="0">
                <a:solidFill>
                  <a:schemeClr val="tx1"/>
                </a:solidFill>
                <a:effectLst/>
              </a:rPr>
              <a:t>acquired </a:t>
            </a:r>
            <a:r>
              <a:rPr lang="en" sz="4000" dirty="0" smtClean="0">
                <a:solidFill>
                  <a:schemeClr val="tx1"/>
                </a:solidFill>
                <a:effectLst/>
              </a:rPr>
              <a:t>pneumonia with late beginning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9744" y="1706789"/>
            <a:ext cx="9297988" cy="419735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They </a:t>
            </a:r>
            <a:r>
              <a:rPr lang="sr-Latn-RS" dirty="0" smtClean="0">
                <a:cs typeface="Times New Roman" pitchFamily="18" charset="0"/>
              </a:rPr>
              <a:t>start</a:t>
            </a:r>
            <a:r>
              <a:rPr lang="en" dirty="0" smtClean="0">
                <a:cs typeface="Times New Roman" pitchFamily="18" charset="0"/>
              </a:rPr>
              <a:t> after ≥ 5 days hospitalization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sr-Latn-RS" dirty="0" smtClean="0">
                <a:cs typeface="Times New Roman" pitchFamily="18" charset="0"/>
              </a:rPr>
              <a:t>They are o</a:t>
            </a:r>
            <a:r>
              <a:rPr lang="en" dirty="0" smtClean="0">
                <a:cs typeface="Times New Roman" pitchFamily="18" charset="0"/>
              </a:rPr>
              <a:t>ften</a:t>
            </a:r>
            <a:r>
              <a:rPr lang="sr-Latn-RS" dirty="0" smtClean="0">
                <a:cs typeface="Times New Roman" pitchFamily="18" charset="0"/>
              </a:rPr>
              <a:t> </a:t>
            </a:r>
            <a:r>
              <a:rPr lang="en" dirty="0" smtClean="0">
                <a:cs typeface="Times New Roman" pitchFamily="18" charset="0"/>
              </a:rPr>
              <a:t>caused </a:t>
            </a:r>
            <a:r>
              <a:rPr lang="sr-Latn-RS" dirty="0" smtClean="0">
                <a:cs typeface="Times New Roman" pitchFamily="18" charset="0"/>
              </a:rPr>
              <a:t>with </a:t>
            </a:r>
            <a:r>
              <a:rPr lang="en" dirty="0" smtClean="0">
                <a:cs typeface="Times New Roman" pitchFamily="18" charset="0"/>
              </a:rPr>
              <a:t>Gram negative bacteria and MDR pathogens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sr-Latn-RS" dirty="0" smtClean="0">
                <a:cs typeface="Times New Roman" pitchFamily="18" charset="0"/>
              </a:rPr>
              <a:t>High</a:t>
            </a:r>
            <a:r>
              <a:rPr lang="en" dirty="0" smtClean="0">
                <a:cs typeface="Times New Roman" pitchFamily="18" charset="0"/>
              </a:rPr>
              <a:t> degree mortality 30-70%</a:t>
            </a:r>
            <a:endParaRPr lang="en-US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en-US" b="1" dirty="0" smtClean="0">
              <a:solidFill>
                <a:srgbClr val="00B050"/>
              </a:solidFill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sr-Latn-RS" b="1" dirty="0">
                <a:solidFill>
                  <a:srgbClr val="00B050"/>
                </a:solidFill>
                <a:cs typeface="Times New Roman" pitchFamily="18" charset="0"/>
              </a:rPr>
              <a:t>M</a:t>
            </a:r>
            <a:r>
              <a:rPr lang="en" b="1" dirty="0" smtClean="0">
                <a:solidFill>
                  <a:srgbClr val="00B050"/>
                </a:solidFill>
                <a:cs typeface="Times New Roman" pitchFamily="18" charset="0"/>
              </a:rPr>
              <a:t>ost common pathogens</a:t>
            </a:r>
            <a:endParaRPr lang="sr-Latn-CS" b="1" dirty="0" smtClean="0">
              <a:solidFill>
                <a:srgbClr val="00B050"/>
              </a:solidFill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P. aeruginosa, Acinetobacter sp.</a:t>
            </a:r>
            <a:endParaRPr lang="en-US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Enterobacteriaceae</a:t>
            </a: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Klebsiella</a:t>
            </a: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MRSA</a:t>
            </a: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sr-Latn-CS" dirty="0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5288" y="384175"/>
            <a:ext cx="9475787" cy="106997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dirty="0" smtClean="0">
                <a:solidFill>
                  <a:schemeClr val="accent1"/>
                </a:solidFill>
                <a:effectLst/>
              </a:rPr>
              <a:t>Defensive mechanisms which prevent respiratory infections in </a:t>
            </a:r>
            <a:r>
              <a:rPr lang="sr-Latn-RS" dirty="0" smtClean="0">
                <a:solidFill>
                  <a:schemeClr val="accent1"/>
                </a:solidFill>
                <a:effectLst/>
              </a:rPr>
              <a:t>a 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healthy person</a:t>
            </a:r>
            <a:endParaRPr lang="en-US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120835" name="Content Placeholder 2"/>
          <p:cNvSpPr>
            <a:spLocks noGrp="1"/>
          </p:cNvSpPr>
          <p:nvPr>
            <p:ph idx="1"/>
          </p:nvPr>
        </p:nvSpPr>
        <p:spPr>
          <a:xfrm>
            <a:off x="574675" y="1560513"/>
            <a:ext cx="9115425" cy="4187825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sr-Latn-RS" b="1" dirty="0">
                <a:solidFill>
                  <a:srgbClr val="00B050"/>
                </a:solidFill>
                <a:cs typeface="Times New Roman" panose="02020603050405020304" pitchFamily="18" charset="0"/>
              </a:rPr>
              <a:t>A</a:t>
            </a:r>
            <a:r>
              <a:rPr lang="en" b="1" dirty="0" smtClean="0">
                <a:solidFill>
                  <a:srgbClr val="00B050"/>
                </a:solidFill>
                <a:cs typeface="Times New Roman" panose="02020603050405020304" pitchFamily="18" charset="0"/>
              </a:rPr>
              <a:t>natomical barrier of the airways </a:t>
            </a:r>
            <a:r>
              <a:rPr lang="en" sz="2000" dirty="0" smtClean="0">
                <a:cs typeface="Times New Roman" panose="02020603050405020304" pitchFamily="18" charset="0"/>
              </a:rPr>
              <a:t>(ciliary mucosa removes foreign particles and microbes and prevents penetration into the lower respiratory tract)</a:t>
            </a:r>
          </a:p>
          <a:p>
            <a:pPr eaLnBrk="1" hangingPunct="1"/>
            <a:r>
              <a:rPr lang="sr-Latn-RS" b="1" dirty="0">
                <a:solidFill>
                  <a:srgbClr val="00B050"/>
                </a:solidFill>
                <a:cs typeface="Times New Roman" panose="02020603050405020304" pitchFamily="18" charset="0"/>
              </a:rPr>
              <a:t>M</a:t>
            </a:r>
            <a:r>
              <a:rPr lang="en" b="1" dirty="0" smtClean="0">
                <a:solidFill>
                  <a:srgbClr val="00B050"/>
                </a:solidFill>
                <a:cs typeface="Times New Roman" panose="02020603050405020304" pitchFamily="18" charset="0"/>
              </a:rPr>
              <a:t>ucociliary clearance </a:t>
            </a:r>
            <a:r>
              <a:rPr lang="en" sz="2000" dirty="0" smtClean="0">
                <a:cs typeface="Times New Roman" panose="02020603050405020304" pitchFamily="18" charset="0"/>
              </a:rPr>
              <a:t>(integrity depends on the composition of secretions, effectiveness of mucociliary reflex and cough reflex)</a:t>
            </a:r>
          </a:p>
          <a:p>
            <a:pPr eaLnBrk="1" hangingPunct="1"/>
            <a:r>
              <a:rPr lang="sr-Latn-RS" b="1" dirty="0">
                <a:solidFill>
                  <a:srgbClr val="00B050"/>
                </a:solidFill>
                <a:cs typeface="Times New Roman" panose="02020603050405020304" pitchFamily="18" charset="0"/>
              </a:rPr>
              <a:t>A</a:t>
            </a:r>
            <a:r>
              <a:rPr lang="en" b="1" dirty="0" smtClean="0">
                <a:solidFill>
                  <a:srgbClr val="00B050"/>
                </a:solidFill>
                <a:cs typeface="Times New Roman" panose="02020603050405020304" pitchFamily="18" charset="0"/>
              </a:rPr>
              <a:t>lveolar macrophages and leukocytes </a:t>
            </a:r>
            <a:r>
              <a:rPr lang="en" sz="2000" dirty="0" smtClean="0">
                <a:cs typeface="Times New Roman" panose="02020603050405020304" pitchFamily="18" charset="0"/>
              </a:rPr>
              <a:t>(remove pathogens by secreting cytokines that activate the cellular immune response system and act as antigen-presenting cells in humoral immunity)</a:t>
            </a:r>
          </a:p>
          <a:p>
            <a:pPr eaLnBrk="1" hangingPunct="1"/>
            <a:r>
              <a:rPr lang="sr-Latn-RS" b="1" dirty="0">
                <a:solidFill>
                  <a:srgbClr val="00B050"/>
                </a:solidFill>
                <a:cs typeface="Times New Roman" panose="02020603050405020304" pitchFamily="18" charset="0"/>
              </a:rPr>
              <a:t>I</a:t>
            </a:r>
            <a:r>
              <a:rPr lang="en" b="1" dirty="0" smtClean="0">
                <a:solidFill>
                  <a:srgbClr val="00B050"/>
                </a:solidFill>
                <a:cs typeface="Times New Roman" panose="02020603050405020304" pitchFamily="18" charset="0"/>
              </a:rPr>
              <a:t>mmunoglobulins and complement </a:t>
            </a:r>
            <a:r>
              <a:rPr lang="en" sz="2000" dirty="0" smtClean="0">
                <a:cs typeface="Times New Roman" panose="02020603050405020304" pitchFamily="18" charset="0"/>
              </a:rPr>
              <a:t>(inactivate and opsonize bacteria and bacterial products in the respiratory tract, facilitating the process of phagocytosis)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WordArt 2" descr="White marble"/>
          <p:cNvSpPr>
            <a:spLocks noChangeArrowheads="1" noChangeShapeType="1" noTextEdit="1"/>
          </p:cNvSpPr>
          <p:nvPr/>
        </p:nvSpPr>
        <p:spPr bwMode="auto">
          <a:xfrm>
            <a:off x="524741" y="0"/>
            <a:ext cx="9253764" cy="14768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defRPr/>
            </a:pPr>
            <a:endParaRPr lang="sr-Cyrl-CS" sz="3600" kern="10" dirty="0">
              <a:ln w="9525">
                <a:round/>
                <a:headEnd/>
                <a:tailEnd/>
              </a:ln>
              <a:solidFill>
                <a:schemeClr val="accent1"/>
              </a:solidFill>
              <a:effectLst>
                <a:outerShdw dist="38100" dir="2700000" algn="tl" rotWithShape="0">
                  <a:srgbClr val="000000">
                    <a:alpha val="43137"/>
                  </a:srgbClr>
                </a:outerShdw>
              </a:effectLst>
              <a:latin typeface="+mn-lt"/>
              <a:ea typeface="+mn-lt"/>
              <a:cs typeface="+mn-lt"/>
            </a:endParaRPr>
          </a:p>
          <a:p>
            <a:pPr algn="ctr">
              <a:defRPr/>
            </a:pPr>
            <a:r>
              <a:rPr lang="en" dirty="0">
                <a:solidFill>
                  <a:srgbClr val="FFC000"/>
                </a:solidFill>
                <a:latin typeface="+mj-lt"/>
              </a:rPr>
              <a:t>Radiological classification of pneumonia</a:t>
            </a:r>
            <a:endParaRPr lang="sr-Latn-CS" dirty="0">
              <a:solidFill>
                <a:srgbClr val="FFC000"/>
              </a:solidFill>
              <a:latin typeface="+mj-lt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609600" y="1704975"/>
            <a:ext cx="8099425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buFontTx/>
              <a:buChar char="•"/>
              <a:defRPr/>
            </a:pPr>
            <a:r>
              <a:rPr lang="en" sz="3600" dirty="0" smtClean="0">
                <a:latin typeface="+mn-lt"/>
              </a:rPr>
              <a:t> </a:t>
            </a:r>
            <a:r>
              <a:rPr lang="en" sz="3200" dirty="0" smtClean="0">
                <a:latin typeface="+mn-lt"/>
                <a:cs typeface="Times New Roman" panose="02020603050405020304" pitchFamily="18" charset="0"/>
              </a:rPr>
              <a:t>Lobar pneumonia</a:t>
            </a:r>
            <a:endParaRPr lang="sr-Latn-CS" sz="3200" dirty="0" smtClean="0">
              <a:latin typeface="+mn-lt"/>
              <a:cs typeface="Times New Roman" panose="02020603050405020304" pitchFamily="18" charset="0"/>
            </a:endParaRPr>
          </a:p>
          <a:p>
            <a:pPr algn="l">
              <a:buFontTx/>
              <a:buChar char="•"/>
              <a:defRPr/>
            </a:pPr>
            <a:r>
              <a:rPr lang="en" sz="32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3200" dirty="0" err="1" smtClean="0">
                <a:latin typeface="+mn-lt"/>
                <a:cs typeface="Times New Roman" panose="02020603050405020304" pitchFamily="18" charset="0"/>
              </a:rPr>
              <a:t>Segmental</a:t>
            </a:r>
            <a:r>
              <a:rPr lang="en" sz="32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3200" dirty="0" err="1" smtClean="0">
                <a:latin typeface="+mn-lt"/>
                <a:cs typeface="Times New Roman" panose="02020603050405020304" pitchFamily="18" charset="0"/>
              </a:rPr>
              <a:t>pneumonia</a:t>
            </a:r>
            <a:endParaRPr lang="sr-Latn-CS" sz="3200" dirty="0" smtClean="0">
              <a:latin typeface="+mn-lt"/>
              <a:cs typeface="Times New Roman" panose="02020603050405020304" pitchFamily="18" charset="0"/>
            </a:endParaRPr>
          </a:p>
          <a:p>
            <a:pPr algn="l">
              <a:buFontTx/>
              <a:buChar char="•"/>
              <a:defRPr/>
            </a:pPr>
            <a:r>
              <a:rPr lang="en" sz="32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3200" dirty="0" err="1" smtClean="0">
                <a:latin typeface="+mn-lt"/>
                <a:cs typeface="Times New Roman" panose="02020603050405020304" pitchFamily="18" charset="0"/>
              </a:rPr>
              <a:t>Subsegmental</a:t>
            </a:r>
            <a:r>
              <a:rPr lang="en" sz="32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3200" dirty="0" err="1" smtClean="0">
                <a:latin typeface="+mn-lt"/>
                <a:cs typeface="Times New Roman" panose="02020603050405020304" pitchFamily="18" charset="0"/>
              </a:rPr>
              <a:t>pneumonia</a:t>
            </a:r>
            <a:endParaRPr lang="sr-Latn-CS" sz="3200" dirty="0" smtClean="0">
              <a:latin typeface="+mn-lt"/>
              <a:cs typeface="Times New Roman" panose="02020603050405020304" pitchFamily="18" charset="0"/>
            </a:endParaRPr>
          </a:p>
          <a:p>
            <a:pPr algn="l">
              <a:buFontTx/>
              <a:buChar char="•"/>
              <a:defRPr/>
            </a:pPr>
            <a:r>
              <a:rPr lang="en" sz="32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3200" dirty="0" err="1" smtClean="0">
                <a:latin typeface="+mn-lt"/>
                <a:cs typeface="Times New Roman" panose="02020603050405020304" pitchFamily="18" charset="0"/>
              </a:rPr>
              <a:t>Bronchopneumonia</a:t>
            </a:r>
            <a:endParaRPr lang="sr-Latn-CS" sz="3200" dirty="0" smtClean="0">
              <a:latin typeface="+mn-lt"/>
              <a:cs typeface="Times New Roman" panose="02020603050405020304" pitchFamily="18" charset="0"/>
            </a:endParaRPr>
          </a:p>
          <a:p>
            <a:pPr algn="l">
              <a:buFontTx/>
              <a:buChar char="•"/>
              <a:defRPr/>
            </a:pPr>
            <a:r>
              <a:rPr lang="en" sz="32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3200" dirty="0" err="1" smtClean="0">
                <a:latin typeface="+mn-lt"/>
                <a:cs typeface="Times New Roman" panose="02020603050405020304" pitchFamily="18" charset="0"/>
              </a:rPr>
              <a:t>Interstitial</a:t>
            </a:r>
            <a:r>
              <a:rPr lang="en" sz="32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3200" dirty="0" err="1" smtClean="0">
                <a:latin typeface="+mn-lt"/>
                <a:cs typeface="Times New Roman" panose="02020603050405020304" pitchFamily="18" charset="0"/>
              </a:rPr>
              <a:t>pneumonia</a:t>
            </a:r>
            <a:endParaRPr lang="sr-Latn-CS" sz="3200" dirty="0" smtClean="0">
              <a:latin typeface="+mn-lt"/>
              <a:cs typeface="Times New Roman" panose="02020603050405020304" pitchFamily="18" charset="0"/>
            </a:endParaRPr>
          </a:p>
          <a:p>
            <a:pPr algn="l">
              <a:buFontTx/>
              <a:buChar char="•"/>
              <a:defRPr/>
            </a:pPr>
            <a:r>
              <a:rPr lang="en" sz="32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3200" dirty="0" err="1" smtClean="0">
                <a:latin typeface="+mn-lt"/>
                <a:cs typeface="Times New Roman" panose="02020603050405020304" pitchFamily="18" charset="0"/>
              </a:rPr>
              <a:t>Abscessed</a:t>
            </a:r>
            <a:r>
              <a:rPr lang="en" sz="32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3200" dirty="0" err="1" smtClean="0">
                <a:latin typeface="+mn-lt"/>
                <a:cs typeface="Times New Roman" panose="02020603050405020304" pitchFamily="18" charset="0"/>
              </a:rPr>
              <a:t>pneumonia</a:t>
            </a:r>
            <a:endParaRPr lang="sr-Latn-CS" sz="3200" dirty="0" smtClean="0">
              <a:latin typeface="+mn-lt"/>
              <a:cs typeface="Times New Roman" panose="02020603050405020304" pitchFamily="18" charset="0"/>
            </a:endParaRPr>
          </a:p>
          <a:p>
            <a:pPr algn="l">
              <a:buFontTx/>
              <a:buChar char="•"/>
              <a:defRPr/>
            </a:pPr>
            <a:r>
              <a:rPr lang="en" sz="3200" dirty="0" smtClean="0">
                <a:latin typeface="+mn-lt"/>
                <a:cs typeface="Times New Roman" panose="02020603050405020304" pitchFamily="18" charset="0"/>
              </a:rPr>
              <a:t> Hi</a:t>
            </a:r>
            <a:r>
              <a:rPr lang="sr-Latn-RS" sz="3200" dirty="0" smtClean="0">
                <a:latin typeface="+mn-lt"/>
                <a:cs typeface="Times New Roman" panose="02020603050405020304" pitchFamily="18" charset="0"/>
              </a:rPr>
              <a:t>lar</a:t>
            </a:r>
            <a:r>
              <a:rPr lang="en" sz="3200" dirty="0" smtClean="0">
                <a:latin typeface="+mn-lt"/>
                <a:cs typeface="Times New Roman" panose="02020603050405020304" pitchFamily="18" charset="0"/>
              </a:rPr>
              <a:t> adenopathy</a:t>
            </a:r>
            <a:endParaRPr lang="sr-Latn-CS" sz="3200" dirty="0" smtClean="0">
              <a:latin typeface="+mn-lt"/>
              <a:cs typeface="Times New Roman" panose="02020603050405020304" pitchFamily="18" charset="0"/>
            </a:endParaRPr>
          </a:p>
          <a:p>
            <a:pPr algn="l">
              <a:buFontTx/>
              <a:buChar char="•"/>
              <a:defRPr/>
            </a:pPr>
            <a:r>
              <a:rPr lang="en" sz="32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3200" dirty="0" err="1" smtClean="0">
                <a:latin typeface="+mn-lt"/>
                <a:cs typeface="Times New Roman" panose="02020603050405020304" pitchFamily="18" charset="0"/>
              </a:rPr>
              <a:t>Pleuropneumonia</a:t>
            </a:r>
            <a:endParaRPr lang="en-US" sz="3200" dirty="0" smtClean="0"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47675"/>
            <a:ext cx="9404350" cy="64770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sr-Latn-RS" sz="4000" dirty="0" smtClean="0">
                <a:solidFill>
                  <a:schemeClr val="accent1"/>
                </a:solidFill>
                <a:effectLst/>
              </a:rPr>
              <a:t>R</a:t>
            </a:r>
            <a:r>
              <a:rPr lang="en" sz="4000" dirty="0" smtClean="0">
                <a:solidFill>
                  <a:schemeClr val="accent1"/>
                </a:solidFill>
                <a:effectLst/>
              </a:rPr>
              <a:t>isk</a:t>
            </a:r>
            <a:r>
              <a:rPr lang="sr-Latn-RS" sz="4000" dirty="0" smtClean="0">
                <a:solidFill>
                  <a:schemeClr val="accent1"/>
                </a:solidFill>
                <a:effectLst/>
              </a:rPr>
              <a:t> factor</a:t>
            </a:r>
            <a:r>
              <a:rPr lang="en" sz="4000" dirty="0" smtClean="0">
                <a:solidFill>
                  <a:schemeClr val="accent1"/>
                </a:solidFill>
                <a:effectLst/>
              </a:rPr>
              <a:t>s </a:t>
            </a:r>
            <a:r>
              <a:rPr lang="sr-Latn-RS" sz="4000" dirty="0" smtClean="0">
                <a:solidFill>
                  <a:schemeClr val="accent1"/>
                </a:solidFill>
                <a:effectLst/>
              </a:rPr>
              <a:t>f</a:t>
            </a:r>
            <a:r>
              <a:rPr lang="en" sz="4000" dirty="0" smtClean="0">
                <a:solidFill>
                  <a:schemeClr val="accent1"/>
                </a:solidFill>
                <a:effectLst/>
              </a:rPr>
              <a:t>or occurrence </a:t>
            </a:r>
            <a:r>
              <a:rPr lang="sr-Latn-RS" sz="4000" dirty="0" smtClean="0">
                <a:solidFill>
                  <a:schemeClr val="accent1"/>
                </a:solidFill>
                <a:effectLst/>
              </a:rPr>
              <a:t>of pneumonia</a:t>
            </a:r>
            <a:endParaRPr lang="en" sz="40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5950" y="3086100"/>
            <a:ext cx="9085263" cy="1611313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sr-Latn-RS" b="1" dirty="0"/>
              <a:t>R</a:t>
            </a:r>
            <a:r>
              <a:rPr lang="en" b="1" dirty="0" smtClean="0"/>
              <a:t>isk</a:t>
            </a:r>
            <a:r>
              <a:rPr lang="sr-Latn-RS" b="1" dirty="0" smtClean="0"/>
              <a:t> factor</a:t>
            </a:r>
            <a:r>
              <a:rPr lang="en" b="1" dirty="0" smtClean="0"/>
              <a:t>s </a:t>
            </a:r>
            <a:r>
              <a:rPr lang="sr-Latn-RS" b="1" dirty="0" smtClean="0"/>
              <a:t>related to</a:t>
            </a:r>
            <a:r>
              <a:rPr lang="en" b="1" dirty="0" smtClean="0"/>
              <a:t> the patient</a:t>
            </a:r>
            <a:endParaRPr lang="sr-Latn-CS" b="1" dirty="0" smtClean="0"/>
          </a:p>
          <a:p>
            <a:pPr eaLnBrk="1" hangingPunct="1"/>
            <a:r>
              <a:rPr lang="sr-Latn-RS" b="1" dirty="0" smtClean="0"/>
              <a:t>Risk f</a:t>
            </a:r>
            <a:r>
              <a:rPr lang="en" b="1" dirty="0" smtClean="0"/>
              <a:t>actors relat</a:t>
            </a:r>
            <a:r>
              <a:rPr lang="sr-Latn-RS" b="1" dirty="0" smtClean="0"/>
              <a:t>ed</a:t>
            </a:r>
            <a:r>
              <a:rPr lang="en" b="1" dirty="0" smtClean="0"/>
              <a:t> </a:t>
            </a:r>
            <a:r>
              <a:rPr lang="sr-Latn-RS" b="1" dirty="0" smtClean="0"/>
              <a:t>to infection</a:t>
            </a:r>
            <a:r>
              <a:rPr lang="en" b="1" dirty="0" smtClean="0"/>
              <a:t> control</a:t>
            </a:r>
            <a:endParaRPr lang="sr-Latn-CS" b="1" dirty="0" smtClean="0"/>
          </a:p>
          <a:p>
            <a:pPr eaLnBrk="1" hangingPunct="1"/>
            <a:r>
              <a:rPr lang="sr-Latn-RS" b="1" dirty="0" smtClean="0"/>
              <a:t>Risk f</a:t>
            </a:r>
            <a:r>
              <a:rPr lang="en" b="1" dirty="0" smtClean="0"/>
              <a:t>actors </a:t>
            </a:r>
            <a:r>
              <a:rPr lang="sr-Latn-RS" b="1" dirty="0" smtClean="0"/>
              <a:t>related to</a:t>
            </a:r>
            <a:r>
              <a:rPr lang="en" b="1" dirty="0" smtClean="0"/>
              <a:t> medical interventions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7825" y="407988"/>
            <a:ext cx="9498013" cy="796925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defRPr/>
            </a:pPr>
            <a:r>
              <a:rPr lang="sr-Latn-RS" sz="4000" dirty="0">
                <a:solidFill>
                  <a:schemeClr val="accent1"/>
                </a:solidFill>
                <a:effectLst/>
              </a:rPr>
              <a:t>R</a:t>
            </a:r>
            <a:r>
              <a:rPr lang="en" sz="4000" dirty="0" smtClean="0">
                <a:solidFill>
                  <a:schemeClr val="accent1"/>
                </a:solidFill>
                <a:effectLst/>
              </a:rPr>
              <a:t>isks </a:t>
            </a:r>
            <a:r>
              <a:rPr lang="sr-Latn-RS" sz="4000" dirty="0" smtClean="0">
                <a:solidFill>
                  <a:schemeClr val="accent1"/>
                </a:solidFill>
                <a:effectLst/>
              </a:rPr>
              <a:t>factors related to the</a:t>
            </a:r>
            <a:r>
              <a:rPr lang="en" sz="4000" dirty="0" smtClean="0">
                <a:solidFill>
                  <a:schemeClr val="accent1"/>
                </a:solidFill>
                <a:effectLst/>
              </a:rPr>
              <a:t> patient</a:t>
            </a:r>
            <a:endParaRPr lang="en-US" sz="40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350" y="1552575"/>
            <a:ext cx="9224963" cy="412115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endParaRPr lang="sr-Latn-CS" dirty="0" smtClean="0"/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sr-Latn-RS" dirty="0" smtClean="0">
                <a:cs typeface="Times New Roman" pitchFamily="18" charset="0"/>
              </a:rPr>
              <a:t>Age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sr-Latn-RS" dirty="0" smtClean="0">
                <a:cs typeface="Times New Roman" pitchFamily="18" charset="0"/>
              </a:rPr>
              <a:t>Severe</a:t>
            </a:r>
            <a:r>
              <a:rPr lang="en" dirty="0" smtClean="0">
                <a:cs typeface="Times New Roman" pitchFamily="18" charset="0"/>
              </a:rPr>
              <a:t> acute or chronic diseases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Coma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Malnutrition or obesity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Prolonged hospitalization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Associated diseases (alcoholism, diabetes, CNS)</a:t>
            </a: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Hypotension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Immunosuppressive therapy</a:t>
            </a:r>
            <a:endParaRPr lang="sr-Latn-CS" dirty="0" smtClean="0">
              <a:cs typeface="Times New Roman" pitchFamily="18" charset="0"/>
            </a:endParaRPr>
          </a:p>
          <a:p>
            <a:pPr marL="265176" indent="-265176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>
                <a:cs typeface="Times New Roman" pitchFamily="18" charset="0"/>
              </a:rPr>
              <a:t>Smoking</a:t>
            </a:r>
            <a:endParaRPr lang="sr-Latn-CS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25450" y="404813"/>
            <a:ext cx="9480550" cy="7493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Latn-RS" sz="3800" dirty="0" smtClean="0">
                <a:solidFill>
                  <a:schemeClr val="accent1"/>
                </a:solidFill>
                <a:effectLst/>
              </a:rPr>
              <a:t>Risk f</a:t>
            </a:r>
            <a:r>
              <a:rPr lang="en" sz="3800" dirty="0" smtClean="0">
                <a:solidFill>
                  <a:schemeClr val="accent1"/>
                </a:solidFill>
                <a:effectLst/>
              </a:rPr>
              <a:t>actors relat</a:t>
            </a:r>
            <a:r>
              <a:rPr lang="sr-Latn-RS" sz="3800" dirty="0" smtClean="0">
                <a:solidFill>
                  <a:schemeClr val="accent1"/>
                </a:solidFill>
                <a:effectLst/>
              </a:rPr>
              <a:t>ed</a:t>
            </a:r>
            <a:r>
              <a:rPr lang="en" sz="3800" dirty="0" smtClean="0">
                <a:solidFill>
                  <a:schemeClr val="accent1"/>
                </a:solidFill>
                <a:effectLst/>
              </a:rPr>
              <a:t> </a:t>
            </a:r>
            <a:r>
              <a:rPr lang="sr-Latn-RS" sz="3800" dirty="0" smtClean="0">
                <a:solidFill>
                  <a:schemeClr val="accent1"/>
                </a:solidFill>
                <a:effectLst/>
              </a:rPr>
              <a:t>to infection </a:t>
            </a:r>
            <a:r>
              <a:rPr lang="en" sz="3800" dirty="0" smtClean="0">
                <a:solidFill>
                  <a:schemeClr val="accent1"/>
                </a:solidFill>
                <a:effectLst/>
              </a:rPr>
              <a:t>control</a:t>
            </a:r>
            <a:endParaRPr lang="en-US" sz="38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7550" y="1706563"/>
            <a:ext cx="8915400" cy="2908300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sr-Latn-RS" b="1" dirty="0" smtClean="0">
                <a:solidFill>
                  <a:schemeClr val="accent4"/>
                </a:solidFill>
              </a:rPr>
              <a:t>Poor</a:t>
            </a:r>
            <a:r>
              <a:rPr lang="en" b="1" dirty="0" smtClean="0">
                <a:solidFill>
                  <a:schemeClr val="accent4"/>
                </a:solidFill>
              </a:rPr>
              <a:t> control</a:t>
            </a:r>
            <a:r>
              <a:rPr lang="sr-Latn-RS" b="1" dirty="0" smtClean="0">
                <a:solidFill>
                  <a:schemeClr val="accent4"/>
                </a:solidFill>
              </a:rPr>
              <a:t> of</a:t>
            </a:r>
            <a:r>
              <a:rPr lang="en" b="1" dirty="0" smtClean="0">
                <a:solidFill>
                  <a:schemeClr val="accent4"/>
                </a:solidFill>
              </a:rPr>
              <a:t> infections</a:t>
            </a:r>
            <a:endParaRPr lang="sr-Latn-CS" b="1" dirty="0" smtClean="0">
              <a:solidFill>
                <a:schemeClr val="accent4"/>
              </a:solidFill>
            </a:endParaRPr>
          </a:p>
          <a:p>
            <a:pPr eaLnBrk="1" hangingPunct="1">
              <a:defRPr/>
            </a:pPr>
            <a:r>
              <a:rPr lang="en" dirty="0" smtClean="0"/>
              <a:t>Inadequate </a:t>
            </a:r>
            <a:r>
              <a:rPr lang="sr-Latn-RS" dirty="0" smtClean="0"/>
              <a:t>hand </a:t>
            </a:r>
            <a:r>
              <a:rPr lang="en" dirty="0" smtClean="0"/>
              <a:t>hygiene </a:t>
            </a:r>
            <a:r>
              <a:rPr lang="sr-Latn-RS" dirty="0" smtClean="0"/>
              <a:t>o</a:t>
            </a:r>
            <a:r>
              <a:rPr lang="en" dirty="0" smtClean="0"/>
              <a:t>f health workers</a:t>
            </a:r>
            <a:endParaRPr lang="sr-Latn-CS" dirty="0" smtClean="0"/>
          </a:p>
          <a:p>
            <a:pPr eaLnBrk="1" hangingPunct="1">
              <a:defRPr/>
            </a:pPr>
            <a:r>
              <a:rPr lang="en" dirty="0" smtClean="0"/>
              <a:t>Use</a:t>
            </a:r>
            <a:r>
              <a:rPr lang="sr-Latn-RS" dirty="0" smtClean="0"/>
              <a:t> of</a:t>
            </a:r>
            <a:r>
              <a:rPr lang="en" dirty="0" smtClean="0"/>
              <a:t> inhalation therapy via contaminated inhaler</a:t>
            </a:r>
            <a:endParaRPr lang="en-US" dirty="0" smtClean="0"/>
          </a:p>
        </p:txBody>
      </p:sp>
      <p:pic>
        <p:nvPicPr>
          <p:cNvPr id="1239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505200"/>
            <a:ext cx="37338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395288"/>
            <a:ext cx="9424987" cy="867455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defRPr/>
            </a:pPr>
            <a:r>
              <a:rPr lang="en" sz="4000" dirty="0" smtClean="0">
                <a:solidFill>
                  <a:schemeClr val="accent1"/>
                </a:solidFill>
                <a:effectLst/>
              </a:rPr>
              <a:t>Factors </a:t>
            </a:r>
            <a:r>
              <a:rPr lang="sr-Latn-RS" sz="4000" dirty="0" smtClean="0">
                <a:solidFill>
                  <a:schemeClr val="accent1"/>
                </a:solidFill>
                <a:effectLst/>
              </a:rPr>
              <a:t>related to </a:t>
            </a:r>
            <a:r>
              <a:rPr lang="en" sz="4000" dirty="0" smtClean="0">
                <a:solidFill>
                  <a:schemeClr val="accent1"/>
                </a:solidFill>
                <a:effectLst/>
              </a:rPr>
              <a:t>medical interventions</a:t>
            </a:r>
            <a:endParaRPr lang="en-US" sz="40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831975"/>
            <a:ext cx="9186862" cy="3695700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/>
              <a:t>Prolonged or complicated thoracic </a:t>
            </a:r>
            <a:r>
              <a:rPr lang="sr-Latn-RS" dirty="0" smtClean="0"/>
              <a:t>or</a:t>
            </a:r>
            <a:r>
              <a:rPr lang="en" dirty="0" smtClean="0"/>
              <a:t> abdominal surgical interventions</a:t>
            </a:r>
            <a:endParaRPr lang="en-US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/>
              <a:t>Oropharyngeal, tracheal and gastric colonization</a:t>
            </a:r>
            <a:endParaRPr lang="sr-Latn-CS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/>
              <a:t>Endotracheal intubation</a:t>
            </a:r>
            <a:endParaRPr lang="sr-Latn-CS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/>
              <a:t>Mechanical ventilation</a:t>
            </a:r>
            <a:endParaRPr lang="sr-Latn-CS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RS" dirty="0"/>
              <a:t>P</a:t>
            </a:r>
            <a:r>
              <a:rPr lang="en" dirty="0" smtClean="0"/>
              <a:t>revious use</a:t>
            </a:r>
            <a:r>
              <a:rPr lang="sr-Latn-RS" dirty="0" smtClean="0"/>
              <a:t> of</a:t>
            </a:r>
            <a:r>
              <a:rPr lang="en" dirty="0" smtClean="0"/>
              <a:t> antibiotics</a:t>
            </a:r>
            <a:endParaRPr lang="en-US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/>
              <a:t>Sedatives</a:t>
            </a:r>
            <a:endParaRPr lang="en-US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/>
              <a:t>Corticosteroids</a:t>
            </a:r>
            <a:endParaRPr lang="en-US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" dirty="0" smtClean="0"/>
              <a:t>Cytostatics</a:t>
            </a:r>
            <a:endParaRPr lang="en-US" dirty="0" smtClean="0"/>
          </a:p>
          <a:p>
            <a:pPr marL="265176" indent="-265176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384175"/>
            <a:ext cx="9434512" cy="925513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z="4400" smtClean="0">
                <a:solidFill>
                  <a:schemeClr val="accent1"/>
                </a:solidFill>
                <a:effectLst/>
              </a:rPr>
              <a:t>Pathogenesis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6900" y="1909763"/>
            <a:ext cx="9115425" cy="3805237"/>
          </a:xfrm>
          <a:solidFill>
            <a:schemeClr val="bg1"/>
          </a:solidFill>
        </p:spPr>
        <p:txBody>
          <a:bodyPr/>
          <a:lstStyle/>
          <a:p>
            <a:pPr eaLnBrk="1" hangingPunct="1">
              <a:defRPr/>
            </a:pPr>
            <a:r>
              <a:rPr lang="en" b="1" dirty="0" smtClean="0">
                <a:solidFill>
                  <a:schemeClr val="accent4"/>
                </a:solidFill>
              </a:rPr>
              <a:t>Aspiration</a:t>
            </a:r>
            <a:r>
              <a:rPr lang="en" dirty="0" smtClean="0">
                <a:solidFill>
                  <a:srgbClr val="FF0000"/>
                </a:solidFill>
              </a:rPr>
              <a:t> </a:t>
            </a:r>
            <a:r>
              <a:rPr lang="en" dirty="0" smtClean="0"/>
              <a:t>: oropharynx , gastroesophagus</a:t>
            </a:r>
            <a:r>
              <a:rPr lang="sr-Latn-RS" dirty="0" smtClean="0"/>
              <a:t>.</a:t>
            </a:r>
            <a:endParaRPr lang="sr-Latn-CS" dirty="0" smtClean="0"/>
          </a:p>
          <a:p>
            <a:pPr eaLnBrk="1" hangingPunct="1">
              <a:buFontTx/>
              <a:buNone/>
              <a:defRPr/>
            </a:pPr>
            <a:r>
              <a:rPr lang="en" dirty="0" smtClean="0"/>
              <a:t>   </a:t>
            </a:r>
            <a:r>
              <a:rPr lang="sr-Latn-RS" dirty="0"/>
              <a:t> </a:t>
            </a:r>
            <a:r>
              <a:rPr lang="sr-Latn-RS" dirty="0" smtClean="0"/>
              <a:t>Bacterial c</a:t>
            </a:r>
            <a:r>
              <a:rPr lang="en" dirty="0" smtClean="0"/>
              <a:t>olonization in oropharynx , general weakness, </a:t>
            </a:r>
            <a:r>
              <a:rPr lang="sr-Latn-RS" dirty="0" smtClean="0"/>
              <a:t>altered</a:t>
            </a:r>
            <a:r>
              <a:rPr lang="en" dirty="0" smtClean="0"/>
              <a:t> consciousness</a:t>
            </a:r>
            <a:r>
              <a:rPr lang="sr-Latn-RS" dirty="0" smtClean="0"/>
              <a:t> state</a:t>
            </a:r>
            <a:r>
              <a:rPr lang="en" dirty="0" smtClean="0"/>
              <a:t>, disorder </a:t>
            </a:r>
            <a:r>
              <a:rPr lang="sr-Latn-RS" dirty="0" smtClean="0"/>
              <a:t>of </a:t>
            </a:r>
            <a:r>
              <a:rPr lang="en" dirty="0" smtClean="0"/>
              <a:t>swallowing</a:t>
            </a:r>
            <a:endParaRPr lang="sr-Latn-CS" dirty="0" smtClean="0"/>
          </a:p>
          <a:p>
            <a:pPr eaLnBrk="1" hangingPunct="1">
              <a:defRPr/>
            </a:pPr>
            <a:r>
              <a:rPr lang="en" b="1" dirty="0" err="1" smtClean="0">
                <a:solidFill>
                  <a:schemeClr val="accent4"/>
                </a:solidFill>
              </a:rPr>
              <a:t>Inhalation</a:t>
            </a:r>
            <a:endParaRPr lang="sr-Latn-CS" b="1" dirty="0" smtClean="0">
              <a:solidFill>
                <a:schemeClr val="accent4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en" dirty="0" smtClean="0"/>
              <a:t>    Infected devices, </a:t>
            </a:r>
            <a:r>
              <a:rPr lang="sr-Latn-RS" dirty="0" smtClean="0"/>
              <a:t>medical </a:t>
            </a:r>
            <a:r>
              <a:rPr lang="en" dirty="0" smtClean="0"/>
              <a:t>staff, other </a:t>
            </a:r>
            <a:r>
              <a:rPr lang="sr-Latn-RS" dirty="0" smtClean="0"/>
              <a:t>patients</a:t>
            </a:r>
            <a:r>
              <a:rPr lang="en" dirty="0" smtClean="0"/>
              <a:t>, </a:t>
            </a:r>
            <a:r>
              <a:rPr lang="sr-Latn-RS" dirty="0" smtClean="0"/>
              <a:t>weakened </a:t>
            </a:r>
            <a:r>
              <a:rPr lang="en" dirty="0" smtClean="0"/>
              <a:t>cough </a:t>
            </a:r>
            <a:r>
              <a:rPr lang="sr-Latn-RS" dirty="0" smtClean="0"/>
              <a:t>reflex</a:t>
            </a:r>
            <a:r>
              <a:rPr lang="en" dirty="0" smtClean="0"/>
              <a:t>, mucociliary clearance</a:t>
            </a:r>
            <a:endParaRPr lang="sr-Latn-CS" dirty="0" smtClean="0"/>
          </a:p>
          <a:p>
            <a:pPr eaLnBrk="1" hangingPunct="1">
              <a:defRPr/>
            </a:pPr>
            <a:r>
              <a:rPr lang="en" b="1" dirty="0" err="1" smtClean="0">
                <a:solidFill>
                  <a:schemeClr val="accent4"/>
                </a:solidFill>
              </a:rPr>
              <a:t>Hematogenous</a:t>
            </a:r>
            <a:endParaRPr lang="sr-Latn-CS" b="1" dirty="0" smtClean="0">
              <a:solidFill>
                <a:schemeClr val="accent4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en" dirty="0" smtClean="0"/>
              <a:t>    </a:t>
            </a:r>
            <a:r>
              <a:rPr lang="sr-Latn-RS" dirty="0" smtClean="0"/>
              <a:t>Distant</a:t>
            </a:r>
            <a:r>
              <a:rPr lang="en" dirty="0" smtClean="0"/>
              <a:t> focuses </a:t>
            </a:r>
            <a:r>
              <a:rPr lang="sr-Latn-RS" dirty="0" smtClean="0"/>
              <a:t>of </a:t>
            </a:r>
            <a:r>
              <a:rPr lang="en" dirty="0" smtClean="0"/>
              <a:t>infections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itle 1"/>
          <p:cNvSpPr>
            <a:spLocks noGrp="1"/>
          </p:cNvSpPr>
          <p:nvPr>
            <p:ph type="title"/>
          </p:nvPr>
        </p:nvSpPr>
        <p:spPr bwMode="auto">
          <a:xfrm>
            <a:off x="415925" y="425450"/>
            <a:ext cx="9445625" cy="884238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sz="4400" dirty="0" smtClean="0">
                <a:solidFill>
                  <a:schemeClr val="accent1"/>
                </a:solidFill>
                <a:effectLst/>
              </a:rPr>
              <a:t>Pathogenesis of </a:t>
            </a:r>
            <a:r>
              <a:rPr lang="sr-Latn-RS" sz="4400" dirty="0" smtClean="0">
                <a:solidFill>
                  <a:schemeClr val="accent1"/>
                </a:solidFill>
                <a:effectLst/>
              </a:rPr>
              <a:t>pneumonia</a:t>
            </a:r>
            <a:endParaRPr lang="en" sz="44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125955" name="Content Placeholder 2"/>
          <p:cNvSpPr>
            <a:spLocks noGrp="1"/>
          </p:cNvSpPr>
          <p:nvPr>
            <p:ph idx="1"/>
          </p:nvPr>
        </p:nvSpPr>
        <p:spPr>
          <a:xfrm>
            <a:off x="609600" y="1760538"/>
            <a:ext cx="9070975" cy="4422775"/>
          </a:xfrm>
          <a:solidFill>
            <a:schemeClr val="bg1"/>
          </a:solidFill>
        </p:spPr>
        <p:txBody>
          <a:bodyPr/>
          <a:lstStyle/>
          <a:p>
            <a:pPr eaLnBrk="1" hangingPunct="1">
              <a:defRPr/>
            </a:pP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Aspiration </a:t>
            </a:r>
            <a:r>
              <a:rPr lang="sr-Latn-RS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of </a:t>
            </a: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flora from </a:t>
            </a:r>
            <a:r>
              <a:rPr lang="sr-Latn-RS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the </a:t>
            </a: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upper </a:t>
            </a:r>
            <a:r>
              <a:rPr lang="sr-Latn-RS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r</a:t>
            </a: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espiratory </a:t>
            </a:r>
            <a:r>
              <a:rPr lang="sr-Latn-RS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tract</a:t>
            </a:r>
            <a:endParaRPr lang="en-US" sz="2400" b="1" dirty="0" smtClean="0">
              <a:solidFill>
                <a:schemeClr val="accent4"/>
              </a:solidFill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Infection </a:t>
            </a:r>
            <a:r>
              <a:rPr lang="sr-Latn-RS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of </a:t>
            </a: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pulmonary parenchyma </a:t>
            </a:r>
            <a:r>
              <a:rPr lang="sr-Latn-RS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by spreading</a:t>
            </a: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 up </a:t>
            </a:r>
            <a:r>
              <a:rPr lang="sr-Latn-RS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the </a:t>
            </a: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bacteria </a:t>
            </a:r>
            <a:r>
              <a:rPr lang="sr-Latn-RS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through </a:t>
            </a: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blood</a:t>
            </a:r>
            <a:r>
              <a:rPr lang="sr-Latn-RS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flow</a:t>
            </a:r>
            <a:r>
              <a:rPr lang="en" sz="2400" b="1" dirty="0" smtClean="0">
                <a:solidFill>
                  <a:schemeClr val="accent4"/>
                </a:solidFill>
                <a:cs typeface="Times New Roman" panose="02020603050405020304" pitchFamily="18" charset="0"/>
              </a:rPr>
              <a:t> (metastatic pneumonia)</a:t>
            </a:r>
          </a:p>
          <a:p>
            <a:pPr eaLnBrk="1" hangingPunct="1">
              <a:defRPr/>
            </a:pPr>
            <a:r>
              <a:rPr lang="en" sz="2400" dirty="0" smtClean="0">
                <a:cs typeface="Times New Roman" panose="02020603050405020304" pitchFamily="18" charset="0"/>
              </a:rPr>
              <a:t>45%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healthy people aspirate during sleep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2400" dirty="0" smtClean="0">
                <a:cs typeface="Times New Roman" panose="02020603050405020304" pitchFamily="18" charset="0"/>
              </a:rPr>
              <a:t>Colonization </a:t>
            </a:r>
            <a:r>
              <a:rPr lang="sr-Latn-RS" sz="2400" dirty="0" smtClean="0">
                <a:cs typeface="Times New Roman" panose="02020603050405020304" pitchFamily="18" charset="0"/>
              </a:rPr>
              <a:t>of respiratory mucosa by </a:t>
            </a:r>
            <a:r>
              <a:rPr lang="en" sz="2400" dirty="0" smtClean="0">
                <a:cs typeface="Times New Roman" panose="02020603050405020304" pitchFamily="18" charset="0"/>
              </a:rPr>
              <a:t>gram negative bacilli is present in 35%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moderately severe and 73%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vital</a:t>
            </a:r>
            <a:r>
              <a:rPr lang="sr-Latn-RS" sz="2400" dirty="0" smtClean="0">
                <a:cs typeface="Times New Roman" panose="02020603050405020304" pitchFamily="18" charset="0"/>
              </a:rPr>
              <a:t>ly</a:t>
            </a:r>
            <a:r>
              <a:rPr lang="en" sz="2400" dirty="0" smtClean="0"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cs typeface="Times New Roman" panose="02020603050405020304" pitchFamily="18" charset="0"/>
              </a:rPr>
              <a:t>endangered</a:t>
            </a:r>
            <a:r>
              <a:rPr lang="en" sz="2400" dirty="0" smtClean="0">
                <a:cs typeface="Times New Roman" panose="02020603050405020304" pitchFamily="18" charset="0"/>
              </a:rPr>
              <a:t> patient</a:t>
            </a:r>
            <a:r>
              <a:rPr lang="sr-Latn-RS" sz="2400" dirty="0" smtClean="0">
                <a:cs typeface="Times New Roman" panose="02020603050405020304" pitchFamily="18" charset="0"/>
              </a:rPr>
              <a:t>s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2400" dirty="0" smtClean="0">
                <a:cs typeface="Times New Roman" panose="02020603050405020304" pitchFamily="18" charset="0"/>
              </a:rPr>
              <a:t>Endotracheal intubation allows </a:t>
            </a:r>
            <a:r>
              <a:rPr lang="sr-Latn-RS" sz="2400" dirty="0" smtClean="0">
                <a:cs typeface="Times New Roman" panose="02020603050405020304" pitchFamily="18" charset="0"/>
              </a:rPr>
              <a:t>the </a:t>
            </a:r>
            <a:r>
              <a:rPr lang="en" sz="2400" dirty="0" smtClean="0">
                <a:cs typeface="Times New Roman" panose="02020603050405020304" pitchFamily="18" charset="0"/>
              </a:rPr>
              <a:t>entry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bacteria in the lower parts</a:t>
            </a:r>
            <a:r>
              <a:rPr lang="sr-Latn-RS" sz="2400" dirty="0" smtClean="0">
                <a:cs typeface="Times New Roman" panose="02020603050405020304" pitchFamily="18" charset="0"/>
              </a:rPr>
              <a:t> of</a:t>
            </a:r>
            <a:r>
              <a:rPr lang="en" sz="2400" dirty="0" smtClean="0">
                <a:cs typeface="Times New Roman" panose="02020603050405020304" pitchFamily="18" charset="0"/>
              </a:rPr>
              <a:t> respiratory tract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" sz="2400" dirty="0" smtClean="0">
                <a:cs typeface="Times New Roman" panose="02020603050405020304" pitchFamily="18" charset="0"/>
              </a:rPr>
              <a:t>Gastric colonization is</a:t>
            </a:r>
            <a:r>
              <a:rPr lang="sr-Latn-RS" sz="2400" dirty="0" smtClean="0">
                <a:cs typeface="Times New Roman" panose="02020603050405020304" pitchFamily="18" charset="0"/>
              </a:rPr>
              <a:t> a</a:t>
            </a:r>
            <a:r>
              <a:rPr lang="en" sz="2400" dirty="0" smtClean="0">
                <a:cs typeface="Times New Roman" panose="02020603050405020304" pitchFamily="18" charset="0"/>
              </a:rPr>
              <a:t> potential cause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tracheal colonization</a:t>
            </a:r>
            <a:endParaRPr lang="en-US" sz="2400" dirty="0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15925" y="384174"/>
            <a:ext cx="9475788" cy="1226911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400" dirty="0" smtClean="0">
                <a:solidFill>
                  <a:schemeClr val="accent1"/>
                </a:solidFill>
                <a:effectLst/>
              </a:rPr>
              <a:t>Precise diagnosis </a:t>
            </a:r>
            <a:r>
              <a:rPr lang="sr-Latn-RS" sz="4400" dirty="0" smtClean="0">
                <a:solidFill>
                  <a:schemeClr val="accent1"/>
                </a:solidFill>
                <a:effectLst/>
              </a:rPr>
              <a:t>of pneumonia</a:t>
            </a:r>
            <a:r>
              <a:rPr lang="en" sz="4400" dirty="0" smtClean="0">
                <a:solidFill>
                  <a:schemeClr val="accent1"/>
                </a:solidFill>
                <a:effectLst/>
              </a:rPr>
              <a:t> has two goal</a:t>
            </a:r>
            <a:r>
              <a:rPr lang="sr-Latn-RS" sz="4400" dirty="0" smtClean="0">
                <a:solidFill>
                  <a:schemeClr val="accent1"/>
                </a:solidFill>
                <a:effectLst/>
              </a:rPr>
              <a:t>s:</a:t>
            </a:r>
            <a:endParaRPr lang="en-US" sz="4400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129027" name="Content Placeholder 2"/>
          <p:cNvSpPr>
            <a:spLocks noGrp="1"/>
          </p:cNvSpPr>
          <p:nvPr>
            <p:ph idx="1"/>
          </p:nvPr>
        </p:nvSpPr>
        <p:spPr>
          <a:xfrm>
            <a:off x="566738" y="1755775"/>
            <a:ext cx="9174162" cy="3543300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sr-Latn-RS" sz="2400" dirty="0" smtClean="0">
                <a:cs typeface="Times New Roman" panose="02020603050405020304" pitchFamily="18" charset="0"/>
              </a:rPr>
              <a:t>1. to </a:t>
            </a:r>
            <a:r>
              <a:rPr lang="en" sz="2400" dirty="0" smtClean="0">
                <a:cs typeface="Times New Roman" panose="02020603050405020304" pitchFamily="18" charset="0"/>
              </a:rPr>
              <a:t>distinguish between inflammatory microorganism</a:t>
            </a:r>
            <a:r>
              <a:rPr lang="sr-Latn-RS" sz="2400" dirty="0" smtClean="0"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cs typeface="Times New Roman" panose="02020603050405020304" pitchFamily="18" charset="0"/>
              </a:rPr>
              <a:t>-</a:t>
            </a:r>
            <a:r>
              <a:rPr lang="sr-Latn-RS" sz="2400" dirty="0" smtClean="0">
                <a:cs typeface="Times New Roman" panose="02020603050405020304" pitchFamily="18" charset="0"/>
              </a:rPr>
              <a:t> </a:t>
            </a:r>
            <a:r>
              <a:rPr lang="en" sz="2400" smtClean="0">
                <a:cs typeface="Times New Roman" panose="02020603050405020304" pitchFamily="18" charset="0"/>
              </a:rPr>
              <a:t>induced </a:t>
            </a:r>
            <a:r>
              <a:rPr lang="en" sz="2400" dirty="0" smtClean="0">
                <a:cs typeface="Times New Roman" panose="02020603050405020304" pitchFamily="18" charset="0"/>
              </a:rPr>
              <a:t>inflammation of the lung parenchyma from various other infiltrations resembling pneumonia (atelectasis, embolism, neoplasms)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sz="2400" dirty="0" smtClean="0">
              <a:cs typeface="Times New Roman" panose="02020603050405020304" pitchFamily="18" charset="0"/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" sz="2400" dirty="0" smtClean="0">
                <a:cs typeface="Times New Roman" panose="02020603050405020304" pitchFamily="18" charset="0"/>
              </a:rPr>
              <a:t>2. to determine the cause of pneumonia as reliably as possible by separating it from the numerous microorganisms that inhabit the respiratory tract during hospital stay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itle 2"/>
          <p:cNvSpPr>
            <a:spLocks noGrp="1"/>
          </p:cNvSpPr>
          <p:nvPr>
            <p:ph type="title"/>
          </p:nvPr>
        </p:nvSpPr>
        <p:spPr bwMode="auto">
          <a:xfrm>
            <a:off x="479425" y="434975"/>
            <a:ext cx="9404350" cy="1524454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" dirty="0" smtClean="0">
                <a:solidFill>
                  <a:schemeClr val="accent1"/>
                </a:solidFill>
                <a:effectLst/>
              </a:rPr>
              <a:t>Recommendations </a:t>
            </a:r>
            <a:r>
              <a:rPr lang="sr-Latn-RS" dirty="0" err="1">
                <a:solidFill>
                  <a:schemeClr val="accent1"/>
                </a:solidFill>
                <a:effectLst/>
              </a:rPr>
              <a:t>f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or examination </a:t>
            </a:r>
            <a:r>
              <a:rPr lang="sr-Latn-RS" dirty="0" smtClean="0">
                <a:solidFill>
                  <a:schemeClr val="accent1"/>
                </a:solidFill>
                <a:effectLst/>
              </a:rPr>
              <a:t>of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 patient</a:t>
            </a:r>
            <a:r>
              <a:rPr lang="sr-Latn-RS" dirty="0" smtClean="0">
                <a:solidFill>
                  <a:schemeClr val="accent1"/>
                </a:solidFill>
                <a:effectLst/>
              </a:rPr>
              <a:t>s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 with </a:t>
            </a:r>
            <a:r>
              <a:rPr lang="en-US" dirty="0" smtClean="0">
                <a:solidFill>
                  <a:schemeClr val="accent1"/>
                </a:solidFill>
                <a:effectLst/>
              </a:rPr>
              <a:t/>
            </a:r>
            <a:br>
              <a:rPr lang="en-US" dirty="0" smtClean="0">
                <a:solidFill>
                  <a:schemeClr val="accent1"/>
                </a:solidFill>
                <a:effectLst/>
              </a:rPr>
            </a:br>
            <a:r>
              <a:rPr lang="sr-Latn-RS" dirty="0" smtClean="0">
                <a:solidFill>
                  <a:schemeClr val="accent1"/>
                </a:solidFill>
                <a:effectLst/>
              </a:rPr>
              <a:t>possible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 hospital</a:t>
            </a:r>
            <a:r>
              <a:rPr lang="sr-Latn-RS" dirty="0" smtClean="0">
                <a:solidFill>
                  <a:schemeClr val="accent1"/>
                </a:solidFill>
                <a:effectLst/>
              </a:rPr>
              <a:t> acquired</a:t>
            </a:r>
            <a:r>
              <a:rPr lang="en" dirty="0" smtClean="0">
                <a:solidFill>
                  <a:schemeClr val="accent1"/>
                </a:solidFill>
                <a:effectLst/>
              </a:rPr>
              <a:t> pneumonia</a:t>
            </a:r>
            <a:r>
              <a:rPr lang="sr-Latn-CS" dirty="0" smtClean="0">
                <a:solidFill>
                  <a:schemeClr val="accent1"/>
                </a:solidFill>
                <a:effectLst/>
              </a:rPr>
              <a:t/>
            </a:r>
            <a:br>
              <a:rPr lang="sr-Latn-CS" dirty="0" smtClean="0">
                <a:solidFill>
                  <a:schemeClr val="accent1"/>
                </a:solidFill>
                <a:effectLst/>
              </a:rPr>
            </a:br>
            <a:endParaRPr lang="en-US" dirty="0" smtClean="0">
              <a:solidFill>
                <a:schemeClr val="accent1"/>
              </a:solidFill>
              <a:effectLst/>
            </a:endParaRPr>
          </a:p>
        </p:txBody>
      </p:sp>
      <p:sp>
        <p:nvSpPr>
          <p:cNvPr id="130051" name="Content Placeholder 4"/>
          <p:cNvSpPr>
            <a:spLocks noGrp="1" noChangeArrowheads="1"/>
          </p:cNvSpPr>
          <p:nvPr>
            <p:ph idx="1"/>
          </p:nvPr>
        </p:nvSpPr>
        <p:spPr>
          <a:xfrm>
            <a:off x="479425" y="2018220"/>
            <a:ext cx="9355138" cy="4655121"/>
          </a:xfrm>
          <a:solidFill>
            <a:schemeClr val="bg1"/>
          </a:solidFill>
        </p:spPr>
        <p:txBody>
          <a:bodyPr anchor="ctr">
            <a:spAutoFit/>
          </a:bodyPr>
          <a:lstStyle/>
          <a:p>
            <a:pPr eaLnBrk="1" hangingPunct="1"/>
            <a:r>
              <a:rPr lang="en" sz="1600" dirty="0" smtClean="0">
                <a:cs typeface="Times New Roman" panose="02020603050405020304" pitchFamily="18" charset="0"/>
              </a:rPr>
              <a:t>History and physical examination </a:t>
            </a:r>
            <a:r>
              <a:rPr lang="sr-Latn-RS" sz="1600" dirty="0" smtClean="0"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en" sz="1600" dirty="0" smtClean="0">
                <a:cs typeface="Times New Roman" panose="02020603050405020304" pitchFamily="18" charset="0"/>
              </a:rPr>
              <a:t>To assess disease severity and risk factors</a:t>
            </a:r>
          </a:p>
          <a:p>
            <a:pPr eaLnBrk="1" hangingPunct="1"/>
            <a:endParaRPr lang="sr-Latn-CS" sz="16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sr-Latn-RS" sz="1600" dirty="0" smtClean="0">
                <a:cs typeface="Times New Roman" panose="02020603050405020304" pitchFamily="18" charset="0"/>
              </a:rPr>
              <a:t>Chest </a:t>
            </a:r>
            <a:r>
              <a:rPr lang="en" sz="1600" dirty="0" smtClean="0">
                <a:cs typeface="Times New Roman" panose="02020603050405020304" pitchFamily="18" charset="0"/>
              </a:rPr>
              <a:t>X-ray </a:t>
            </a:r>
            <a:r>
              <a:rPr lang="sr-Latn-RS" sz="1600" dirty="0" smtClean="0">
                <a:cs typeface="Times New Roman" panose="02020603050405020304" pitchFamily="18" charset="0"/>
              </a:rPr>
              <a:t>                                                                           </a:t>
            </a:r>
            <a:r>
              <a:rPr lang="en" sz="1600" dirty="0" smtClean="0">
                <a:cs typeface="Times New Roman" panose="02020603050405020304" pitchFamily="18" charset="0"/>
              </a:rPr>
              <a:t>For evidence and assessment of pulmonary infiltration</a:t>
            </a:r>
          </a:p>
          <a:p>
            <a:pPr eaLnBrk="1" hangingPunct="1"/>
            <a:endParaRPr lang="en-US" sz="16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1600" dirty="0" smtClean="0">
                <a:cs typeface="Times New Roman" panose="02020603050405020304" pitchFamily="18" charset="0"/>
              </a:rPr>
              <a:t>Analysis of respiratory gases </a:t>
            </a:r>
            <a:r>
              <a:rPr lang="sr-Latn-RS" sz="1600" dirty="0" smtClean="0">
                <a:cs typeface="Times New Roman" panose="02020603050405020304" pitchFamily="18" charset="0"/>
              </a:rPr>
              <a:t>   </a:t>
            </a:r>
            <a:r>
              <a:rPr lang="en" sz="1600" dirty="0" smtClean="0">
                <a:cs typeface="Times New Roman" panose="02020603050405020304" pitchFamily="18" charset="0"/>
              </a:rPr>
              <a:t>To assess the severity of the disease and the application of oxygen therapy</a:t>
            </a:r>
          </a:p>
          <a:p>
            <a:pPr eaLnBrk="1" hangingPunct="1"/>
            <a:endParaRPr lang="en-US" sz="16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1600" dirty="0" smtClean="0">
                <a:cs typeface="Times New Roman" panose="02020603050405020304" pitchFamily="18" charset="0"/>
              </a:rPr>
              <a:t>Blood culture</a:t>
            </a:r>
            <a:r>
              <a:rPr lang="sr-Latn-RS" sz="1600" dirty="0" smtClean="0">
                <a:cs typeface="Times New Roman" panose="02020603050405020304" pitchFamily="18" charset="0"/>
              </a:rPr>
              <a:t>                                                                                                   </a:t>
            </a:r>
            <a:r>
              <a:rPr lang="en" sz="1600" dirty="0" smtClean="0">
                <a:cs typeface="Times New Roman" panose="02020603050405020304" pitchFamily="18" charset="0"/>
              </a:rPr>
              <a:t> Isolation of the causative agent in 8-20%</a:t>
            </a:r>
          </a:p>
          <a:p>
            <a:pPr eaLnBrk="1" hangingPunct="1"/>
            <a:endParaRPr lang="en-US" sz="16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1600" dirty="0" smtClean="0">
                <a:cs typeface="Times New Roman" panose="02020603050405020304" pitchFamily="18" charset="0"/>
              </a:rPr>
              <a:t>Thora</a:t>
            </a:r>
            <a:r>
              <a:rPr lang="sr-Latn-RS" sz="1600" dirty="0" smtClean="0">
                <a:cs typeface="Times New Roman" panose="02020603050405020304" pitchFamily="18" charset="0"/>
              </a:rPr>
              <a:t>co</a:t>
            </a:r>
            <a:r>
              <a:rPr lang="en" sz="1600" dirty="0" smtClean="0">
                <a:cs typeface="Times New Roman" panose="02020603050405020304" pitchFamily="18" charset="0"/>
              </a:rPr>
              <a:t>centesis </a:t>
            </a:r>
            <a:r>
              <a:rPr lang="sr-Latn-RS" sz="1600" dirty="0" smtClean="0"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en" sz="1600" dirty="0" smtClean="0">
                <a:cs typeface="Times New Roman" panose="02020603050405020304" pitchFamily="18" charset="0"/>
              </a:rPr>
              <a:t>Pleural effusion greater than 10 mm in lateral decubitus</a:t>
            </a:r>
          </a:p>
          <a:p>
            <a:pPr eaLnBrk="1" hangingPunct="1"/>
            <a:endParaRPr lang="en-US" sz="16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1600" dirty="0" smtClean="0">
                <a:cs typeface="Times New Roman" panose="02020603050405020304" pitchFamily="18" charset="0"/>
              </a:rPr>
              <a:t>Bronchoscopy with BAL </a:t>
            </a:r>
            <a:r>
              <a:rPr lang="sr-Latn-RS" sz="1600" dirty="0" smtClean="0"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</a:t>
            </a:r>
            <a:r>
              <a:rPr lang="en" sz="1600" dirty="0" smtClean="0">
                <a:cs typeface="Times New Roman" panose="02020603050405020304" pitchFamily="18" charset="0"/>
              </a:rPr>
              <a:t>Brush sampling</a:t>
            </a:r>
          </a:p>
          <a:p>
            <a:pPr eaLnBrk="1" hangingPunct="1"/>
            <a:endParaRPr lang="en-US" sz="16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1600" dirty="0" smtClean="0">
                <a:cs typeface="Times New Roman" panose="02020603050405020304" pitchFamily="18" charset="0"/>
              </a:rPr>
              <a:t>Sputum stained by Gram or sputum culture</a:t>
            </a:r>
            <a:r>
              <a:rPr lang="sr-Latn-RS" sz="1600" dirty="0" smtClean="0">
                <a:cs typeface="Times New Roman" panose="02020603050405020304" pitchFamily="18" charset="0"/>
              </a:rPr>
              <a:t>                 </a:t>
            </a:r>
            <a:r>
              <a:rPr lang="en" sz="1600" dirty="0" smtClean="0">
                <a:cs typeface="Times New Roman" panose="02020603050405020304" pitchFamily="18" charset="0"/>
              </a:rPr>
              <a:t>      </a:t>
            </a:r>
            <a:r>
              <a:rPr lang="sr-Latn-RS" sz="1600" dirty="0" smtClean="0">
                <a:cs typeface="Times New Roman" panose="02020603050405020304" pitchFamily="18" charset="0"/>
              </a:rPr>
              <a:t>                                           </a:t>
            </a:r>
            <a:r>
              <a:rPr lang="en" sz="1600" dirty="0" smtClean="0">
                <a:cs typeface="Times New Roman" panose="02020603050405020304" pitchFamily="18" charset="0"/>
              </a:rPr>
              <a:t>It is not specific or sensiti</a:t>
            </a:r>
            <a:r>
              <a:rPr lang="sr-Latn-RS" sz="1600" dirty="0" smtClean="0">
                <a:cs typeface="Times New Roman" panose="02020603050405020304" pitchFamily="18" charset="0"/>
              </a:rPr>
              <a:t>ve</a:t>
            </a:r>
            <a:endParaRPr lang="en" sz="16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sz="16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1600" dirty="0" smtClean="0">
                <a:cs typeface="Times New Roman" panose="02020603050405020304" pitchFamily="18" charset="0"/>
              </a:rPr>
              <a:t>Endotracheal aspiration </a:t>
            </a:r>
            <a:r>
              <a:rPr lang="sr-Latn-RS" sz="1600" dirty="0" smtClean="0">
                <a:cs typeface="Times New Roman" panose="02020603050405020304" pitchFamily="18" charset="0"/>
              </a:rPr>
              <a:t>                                                                                                               </a:t>
            </a:r>
            <a:r>
              <a:rPr lang="en" sz="1600" dirty="0" smtClean="0">
                <a:cs typeface="Times New Roman" panose="02020603050405020304" pitchFamily="18" charset="0"/>
              </a:rPr>
              <a:t>The result is not specific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sz="1600" dirty="0" smtClean="0">
                <a:cs typeface="Times New Roman" panose="02020603050405020304" pitchFamily="18" charset="0"/>
              </a:rPr>
              <a:t> </a:t>
            </a:r>
            <a:endParaRPr lang="en-US" sz="1600" dirty="0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4"/>
          <p:cNvSpPr>
            <a:spLocks noChangeArrowheads="1"/>
          </p:cNvSpPr>
          <p:nvPr/>
        </p:nvSpPr>
        <p:spPr bwMode="auto">
          <a:xfrm>
            <a:off x="479425" y="2247096"/>
            <a:ext cx="9447213" cy="34163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" sz="2400" b="1" u="sng" dirty="0" smtClean="0">
                <a:solidFill>
                  <a:schemeClr val="accent4"/>
                </a:solidFill>
                <a:latin typeface="+mn-lt"/>
                <a:cs typeface="Times New Roman" panose="02020603050405020304" pitchFamily="18" charset="0"/>
              </a:rPr>
              <a:t>Clinic</a:t>
            </a:r>
            <a:r>
              <a:rPr lang="sr-Latn-RS" sz="2400" b="1" u="sng" dirty="0" smtClean="0">
                <a:solidFill>
                  <a:schemeClr val="accent4"/>
                </a:solidFill>
                <a:latin typeface="+mn-lt"/>
                <a:cs typeface="Times New Roman" panose="02020603050405020304" pitchFamily="18" charset="0"/>
              </a:rPr>
              <a:t>al</a:t>
            </a:r>
            <a:r>
              <a:rPr lang="en" sz="2400" b="1" u="sng" dirty="0" smtClean="0">
                <a:solidFill>
                  <a:schemeClr val="accent4"/>
                </a:solidFill>
                <a:latin typeface="+mn-lt"/>
                <a:cs typeface="Times New Roman" panose="02020603050405020304" pitchFamily="18" charset="0"/>
              </a:rPr>
              <a:t>:</a:t>
            </a: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   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1. Appearance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new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i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nfiltrat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es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or progression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the existing one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s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</a:t>
            </a: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 on the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chest X-ray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+ 2 findings of 3 clinical parameters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   2. new start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 of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hypo / hyperthermia , (&gt; 38 C )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   3. Coughing up purulent sputum</a:t>
            </a: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     4.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Leukocytosis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/ </a:t>
            </a:r>
            <a:r>
              <a:rPr lang="en" sz="2400" dirty="0" err="1" smtClean="0">
                <a:latin typeface="+mn-lt"/>
                <a:cs typeface="Times New Roman" panose="02020603050405020304" pitchFamily="18" charset="0"/>
              </a:rPr>
              <a:t>leukopenia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" sz="2400" b="1" u="sng" dirty="0" err="1" smtClean="0">
                <a:solidFill>
                  <a:schemeClr val="accent4"/>
                </a:solidFill>
                <a:latin typeface="+mn-lt"/>
                <a:cs typeface="Times New Roman" panose="02020603050405020304" pitchFamily="18" charset="0"/>
              </a:rPr>
              <a:t>Microbiological </a:t>
            </a:r>
            <a:r>
              <a:rPr lang="en" sz="2400" b="1" u="sng" dirty="0" smtClean="0">
                <a:solidFill>
                  <a:schemeClr val="accent4"/>
                </a:solidFill>
                <a:latin typeface="+mn-lt"/>
                <a:cs typeface="Times New Roman" panose="02020603050405020304" pitchFamily="18" charset="0"/>
              </a:rPr>
              <a:t>: </a:t>
            </a:r>
            <a:endParaRPr lang="sr-Cyrl-CS" sz="2400" b="1" u="sng" dirty="0" smtClean="0">
              <a:solidFill>
                <a:schemeClr val="accent4"/>
              </a:solidFill>
              <a:latin typeface="+mn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secret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ion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from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the lower respiratory 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tract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 - endotracheal </a:t>
            </a:r>
            <a:endParaRPr lang="sr-Latn-RS" sz="2400" dirty="0" smtClean="0">
              <a:latin typeface="+mn-lt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aspirate ,</a:t>
            </a:r>
            <a:r>
              <a:rPr lang="sr-Latn-RS" sz="24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en" sz="2400" dirty="0" smtClean="0">
                <a:latin typeface="+mn-lt"/>
                <a:cs typeface="Times New Roman" panose="02020603050405020304" pitchFamily="18" charset="0"/>
              </a:rPr>
              <a:t>BAL     </a:t>
            </a:r>
            <a:endParaRPr lang="en-US" sz="2400" dirty="0" smtClean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132099" name="Picture 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0" y="4397375"/>
            <a:ext cx="17145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6" name="Title 4"/>
          <p:cNvSpPr>
            <a:spLocks noGrp="1"/>
          </p:cNvSpPr>
          <p:nvPr>
            <p:ph type="title"/>
          </p:nvPr>
        </p:nvSpPr>
        <p:spPr bwMode="auto">
          <a:xfrm>
            <a:off x="479425" y="449263"/>
            <a:ext cx="9331325" cy="1455737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" sz="44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Diagnos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is of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hospital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acquired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 pneumonia</a:t>
            </a:r>
            <a:r>
              <a:rPr lang="en-US" sz="440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400" dirty="0" smtClean="0">
                <a:solidFill>
                  <a:schemeClr val="tx1"/>
                </a:solidFill>
                <a:effectLst/>
              </a:rPr>
            </a:br>
            <a:endParaRPr lang="en-US" sz="4400" dirty="0" smtClean="0">
              <a:solidFill>
                <a:schemeClr val="tx1"/>
              </a:solidFill>
              <a:effectLst/>
            </a:endParaRPr>
          </a:p>
        </p:txBody>
      </p:sp>
      <p:pic>
        <p:nvPicPr>
          <p:cNvPr id="132101" name="Picture 5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1292225"/>
            <a:ext cx="1816100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414338"/>
            <a:ext cx="9428162" cy="1022350"/>
          </a:xfrm>
          <a:solidFill>
            <a:schemeClr val="bg1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sr-Latn-RS" sz="4000" dirty="0">
                <a:solidFill>
                  <a:schemeClr val="accent1"/>
                </a:solidFill>
                <a:effectLst/>
                <a:cs typeface="Times New Roman" pitchFamily="18" charset="0"/>
              </a:rPr>
              <a:t>C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riteria </a:t>
            </a:r>
            <a:r>
              <a:rPr lang="sr-Latn-RS" sz="4000" dirty="0" err="1">
                <a:solidFill>
                  <a:schemeClr val="accent1"/>
                </a:solidFill>
                <a:effectLst/>
                <a:cs typeface="Times New Roman" pitchFamily="18" charset="0"/>
              </a:rPr>
              <a:t>f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or assessment </a:t>
            </a:r>
            <a:r>
              <a:rPr lang="sr-Latn-RS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of severity of </a:t>
            </a:r>
            <a:r>
              <a:rPr lang="en" sz="4000" dirty="0" smtClean="0">
                <a:solidFill>
                  <a:schemeClr val="accent1"/>
                </a:solidFill>
                <a:effectLst/>
                <a:cs typeface="Times New Roman" pitchFamily="18" charset="0"/>
              </a:rPr>
              <a:t>pneumonia</a:t>
            </a:r>
            <a:endParaRPr lang="en-US" sz="4000" dirty="0" smtClean="0">
              <a:solidFill>
                <a:schemeClr val="accent1"/>
              </a:solidFill>
              <a:effectLst/>
              <a:cs typeface="Times New Roman" pitchFamily="18" charset="0"/>
            </a:endParaRP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436688"/>
            <a:ext cx="8999538" cy="4325937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sr-Latn-RS" sz="2400" dirty="0" smtClean="0">
                <a:cs typeface="Times New Roman" panose="02020603050405020304" pitchFamily="18" charset="0"/>
              </a:rPr>
              <a:t>Admittance to</a:t>
            </a:r>
            <a:r>
              <a:rPr lang="en" sz="2400" dirty="0" smtClean="0">
                <a:cs typeface="Times New Roman" panose="02020603050405020304" pitchFamily="18" charset="0"/>
              </a:rPr>
              <a:t> intens</a:t>
            </a:r>
            <a:r>
              <a:rPr lang="sr-Latn-RS" sz="2400" dirty="0" smtClean="0">
                <a:cs typeface="Times New Roman" panose="02020603050405020304" pitchFamily="18" charset="0"/>
              </a:rPr>
              <a:t>iv</a:t>
            </a:r>
            <a:r>
              <a:rPr lang="en" sz="2400" dirty="0" smtClean="0">
                <a:cs typeface="Times New Roman" panose="02020603050405020304" pitchFamily="18" charset="0"/>
              </a:rPr>
              <a:t>e care</a:t>
            </a:r>
            <a:r>
              <a:rPr lang="sr-Latn-RS" sz="2400" dirty="0" smtClean="0">
                <a:cs typeface="Times New Roman" panose="02020603050405020304" pitchFamily="18" charset="0"/>
              </a:rPr>
              <a:t> unit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Mechanical ventilation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sz="2400" dirty="0" smtClean="0">
                <a:cs typeface="Times New Roman" panose="02020603050405020304" pitchFamily="18" charset="0"/>
              </a:rPr>
              <a:t>    </a:t>
            </a:r>
            <a:r>
              <a:rPr lang="sr-Latn-RS" sz="2400" dirty="0">
                <a:cs typeface="Times New Roman" panose="02020603050405020304" pitchFamily="18" charset="0"/>
              </a:rPr>
              <a:t>(</a:t>
            </a:r>
            <a:r>
              <a:rPr lang="en" sz="2400" dirty="0" smtClean="0">
                <a:cs typeface="Times New Roman" panose="02020603050405020304" pitchFamily="18" charset="0"/>
              </a:rPr>
              <a:t>required FiO2 &gt; 35% for achievement </a:t>
            </a:r>
            <a:r>
              <a:rPr lang="sr-Latn-RS" sz="2400" dirty="0" smtClean="0">
                <a:cs typeface="Times New Roman" panose="02020603050405020304" pitchFamily="18" charset="0"/>
              </a:rPr>
              <a:t>of </a:t>
            </a:r>
            <a:r>
              <a:rPr lang="en" sz="2400" dirty="0" smtClean="0">
                <a:cs typeface="Times New Roman" panose="02020603050405020304" pitchFamily="18" charset="0"/>
              </a:rPr>
              <a:t>Sa</a:t>
            </a:r>
            <a:r>
              <a:rPr lang="sr-Latn-RS" sz="2400" dirty="0" smtClean="0">
                <a:cs typeface="Times New Roman" panose="02020603050405020304" pitchFamily="18" charset="0"/>
              </a:rPr>
              <a:t>t</a:t>
            </a:r>
            <a:r>
              <a:rPr lang="en" sz="2400" dirty="0" smtClean="0">
                <a:cs typeface="Times New Roman" panose="02020603050405020304" pitchFamily="18" charset="0"/>
              </a:rPr>
              <a:t>O2 90%</a:t>
            </a:r>
            <a:r>
              <a:rPr lang="sr-Latn-RS" sz="2400" dirty="0" smtClean="0">
                <a:cs typeface="Times New Roman" panose="02020603050405020304" pitchFamily="18" charset="0"/>
              </a:rPr>
              <a:t>)</a:t>
            </a:r>
            <a:endParaRPr lang="en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Fast radiological progression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Multilobar </a:t>
            </a:r>
            <a:r>
              <a:rPr lang="sr-Latn-RS" sz="2400" dirty="0" smtClean="0">
                <a:cs typeface="Times New Roman" panose="02020603050405020304" pitchFamily="18" charset="0"/>
              </a:rPr>
              <a:t>iniltrates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Cavitation</a:t>
            </a:r>
            <a:r>
              <a:rPr lang="sr-Latn-RS" sz="2400" dirty="0" smtClean="0">
                <a:cs typeface="Times New Roman" panose="02020603050405020304" pitchFamily="18" charset="0"/>
              </a:rPr>
              <a:t> of infiltrates</a:t>
            </a:r>
            <a:endParaRPr lang="sr-Latn-CS" sz="24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Sepsis (SP </a:t>
            </a:r>
            <a:r>
              <a:rPr lang="en" sz="2400" dirty="0" smtClean="0">
                <a:cs typeface="Times New Roman" panose="02020603050405020304" pitchFamily="18" charset="0"/>
                <a:sym typeface="Symbol" panose="05050102010706020507" pitchFamily="18" charset="2"/>
              </a:rPr>
              <a:t>90 mmHg, DP 60 mmHg, diuresis 20 ml / h, need </a:t>
            </a:r>
            <a:r>
              <a:rPr lang="sr-Latn-RS" sz="2400" dirty="0" smtClean="0">
                <a:cs typeface="Times New Roman" panose="02020603050405020304" pitchFamily="18" charset="0"/>
                <a:sym typeface="Symbol" panose="05050102010706020507" pitchFamily="18" charset="2"/>
              </a:rPr>
              <a:t>f</a:t>
            </a:r>
            <a:r>
              <a:rPr lang="en" sz="2400" dirty="0" smtClean="0">
                <a:cs typeface="Times New Roman" panose="02020603050405020304" pitchFamily="18" charset="0"/>
                <a:sym typeface="Symbol" panose="05050102010706020507" pitchFamily="18" charset="2"/>
              </a:rPr>
              <a:t>or vasopressors 4h)</a:t>
            </a:r>
          </a:p>
          <a:p>
            <a:pPr eaLnBrk="1" hangingPunct="1"/>
            <a:r>
              <a:rPr lang="en" sz="2400" dirty="0" smtClean="0">
                <a:cs typeface="Times New Roman" panose="02020603050405020304" pitchFamily="18" charset="0"/>
              </a:rPr>
              <a:t>Acute renal insufficiency</a:t>
            </a:r>
          </a:p>
        </p:txBody>
      </p:sp>
    </p:spTree>
  </p:cSld>
  <p:clrMapOvr>
    <a:masterClrMapping/>
  </p:clrMapOvr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Applications:Microsoft Office 98:Templates:Blank Presentation</Template>
  <TotalTime>27480</TotalTime>
  <Words>6932</Words>
  <Application>Microsoft Office PowerPoint</Application>
  <PresentationFormat>35mm Slides</PresentationFormat>
  <Paragraphs>1198</Paragraphs>
  <Slides>151</Slides>
  <Notes>26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151</vt:i4>
      </vt:variant>
    </vt:vector>
  </HeadingPairs>
  <TitlesOfParts>
    <vt:vector size="173" baseType="lpstr">
      <vt:lpstr>Arial</vt:lpstr>
      <vt:lpstr>Arial Black</vt:lpstr>
      <vt:lpstr>Arial Narrow</vt:lpstr>
      <vt:lpstr>Book Antiqua</vt:lpstr>
      <vt:lpstr>Corbel</vt:lpstr>
      <vt:lpstr>Lucida Grande</vt:lpstr>
      <vt:lpstr>新細明體</vt:lpstr>
      <vt:lpstr>Segoe UI Semilight</vt:lpstr>
      <vt:lpstr>Swiss Black YU</vt:lpstr>
      <vt:lpstr>Symbol</vt:lpstr>
      <vt:lpstr>Tahoma</vt:lpstr>
      <vt:lpstr>Times</vt:lpstr>
      <vt:lpstr>Times New Roman</vt:lpstr>
      <vt:lpstr>Verdana</vt:lpstr>
      <vt:lpstr>Wingdings</vt:lpstr>
      <vt:lpstr>Wingdings 2</vt:lpstr>
      <vt:lpstr>2_Custom Design</vt:lpstr>
      <vt:lpstr>1_Custom Design</vt:lpstr>
      <vt:lpstr>Custom Design</vt:lpstr>
      <vt:lpstr>Aspect</vt:lpstr>
      <vt:lpstr>Clip</vt:lpstr>
      <vt:lpstr>Image</vt:lpstr>
      <vt:lpstr>PowerPoint Presentation</vt:lpstr>
      <vt:lpstr>Community-acquired pneumonia.  The latest approach in diagnosis and treatment</vt:lpstr>
      <vt:lpstr>Definition of pneumonia</vt:lpstr>
      <vt:lpstr>Epidemiological division of pneumonia</vt:lpstr>
      <vt:lpstr>Definition of Community acquired pneumonia - CAP </vt:lpstr>
      <vt:lpstr>Definition of Hospital acquired pneumonia - HAP </vt:lpstr>
      <vt:lpstr>Healthcare-Associated Pneumonia - HCAP</vt:lpstr>
      <vt:lpstr>Pneumonia in the patient on mechanical ventilation (Ventilator Associated Pneumonia) - VAP</vt:lpstr>
      <vt:lpstr>PowerPoint Presentation</vt:lpstr>
      <vt:lpstr>PowerPoint Presentation</vt:lpstr>
      <vt:lpstr>Why are pneumonias important?</vt:lpstr>
      <vt:lpstr>Pneumonia incidence and mortality rate in USA</vt:lpstr>
      <vt:lpstr>CAP disrupts normal function of respiratory system</vt:lpstr>
      <vt:lpstr>PowerPoint Presentation</vt:lpstr>
      <vt:lpstr>PowerPoint Presentation</vt:lpstr>
      <vt:lpstr>Risk factors for pneumonia caused by  antibiotic resistant Pneumococcus</vt:lpstr>
      <vt:lpstr>Risk factors for infection with  Gram - negative bacteria</vt:lpstr>
      <vt:lpstr>PowerPoint Presentation</vt:lpstr>
      <vt:lpstr>Risks factors for Pseudomonas aeruginosa infection</vt:lpstr>
      <vt:lpstr>PowerPoint Presentation</vt:lpstr>
      <vt:lpstr>PowerPoint Presentation</vt:lpstr>
      <vt:lpstr>Clinical manifestations</vt:lpstr>
      <vt:lpstr>               Atypical pneumonia</vt:lpstr>
      <vt:lpstr>How to diagnose ?</vt:lpstr>
      <vt:lpstr>Diagnostic procedures for  determination of causative agent in pneumonia</vt:lpstr>
      <vt:lpstr>The importance of radiography in the diagnosis of pneumonia</vt:lpstr>
      <vt:lpstr>PowerPoint Presentation</vt:lpstr>
      <vt:lpstr>Radiological diagnosis should be supplemented with laboratory and microbiological analyses</vt:lpstr>
      <vt:lpstr>Lab analysis</vt:lpstr>
      <vt:lpstr>Microbiological examinations</vt:lpstr>
      <vt:lpstr>Diagnostics of pneumonia in hospital conditions</vt:lpstr>
      <vt:lpstr>PowerPoint Presentation</vt:lpstr>
      <vt:lpstr>Diagnosis of atypical pneumonia</vt:lpstr>
      <vt:lpstr>Acute phase proteins - CRP</vt:lpstr>
      <vt:lpstr>     Procalcitonin - PCT</vt:lpstr>
      <vt:lpstr>Fibrinogen</vt:lpstr>
      <vt:lpstr>       Invasive diagnostic procedures   in pneumonia in hospital conditions</vt:lpstr>
      <vt:lpstr>Initial assessment of disease severity </vt:lpstr>
      <vt:lpstr>HOW TO ASSES DISEASE SEVERITY ?</vt:lpstr>
      <vt:lpstr>Pneumonia Severity Index (PSI)</vt:lpstr>
      <vt:lpstr>Demographic characteristics</vt:lpstr>
      <vt:lpstr> Associated diseases</vt:lpstr>
      <vt:lpstr>   Clinical finding</vt:lpstr>
      <vt:lpstr>Mini Mental Test (MMT) score  for acute confusion   8</vt:lpstr>
      <vt:lpstr>     Laboratory analyses</vt:lpstr>
      <vt:lpstr>Algorithm</vt:lpstr>
      <vt:lpstr>PowerPoint Presentation</vt:lpstr>
      <vt:lpstr>        Modified BTS recommendations  CURB index </vt:lpstr>
      <vt:lpstr>CURB index  Advantages in comparison to PSI</vt:lpstr>
      <vt:lpstr>PowerPoint Presentation</vt:lpstr>
      <vt:lpstr>PowerPoint Presentation</vt:lpstr>
      <vt:lpstr> TREATMENT OF COMMUNITY ACQUIRED PNEUMONIA</vt:lpstr>
      <vt:lpstr>Empirical treatment</vt:lpstr>
      <vt:lpstr>Empirical treatment</vt:lpstr>
      <vt:lpstr>Outpatient pneumonia treatment</vt:lpstr>
      <vt:lpstr>Treatment of mild pneumonia  ERS guidelines</vt:lpstr>
      <vt:lpstr>Guidelines for pneumonia treatment  IDSA / ATS</vt:lpstr>
      <vt:lpstr>PowerPoint Presentation</vt:lpstr>
      <vt:lpstr>Outpatient treatment – with the presence of comorbidity/ies  IDSA/ATS </vt:lpstr>
      <vt:lpstr>PowerPoint Presentation</vt:lpstr>
      <vt:lpstr>Hospital treatment of pneumonia</vt:lpstr>
      <vt:lpstr>Clinical signs of severe infection</vt:lpstr>
      <vt:lpstr>Radiographical criteria for hospitalization</vt:lpstr>
      <vt:lpstr>Laboratory criteria for hospitalization</vt:lpstr>
      <vt:lpstr>Therapy for moderately severe pneumonia in hospital conditions</vt:lpstr>
      <vt:lpstr>PowerPoint Presentation</vt:lpstr>
      <vt:lpstr>PowerPoint Presentation</vt:lpstr>
      <vt:lpstr>Criteria for treatment in ICU - ATS 2007</vt:lpstr>
      <vt:lpstr>PowerPoint Presentation</vt:lpstr>
      <vt:lpstr>PowerPoint Presentation</vt:lpstr>
      <vt:lpstr>PowerPoint Presentation</vt:lpstr>
      <vt:lpstr>PowerPoint Presentation</vt:lpstr>
      <vt:lpstr>Route of application of therapy</vt:lpstr>
      <vt:lpstr>Criteria for clinical stability  IDSA / ATS </vt:lpstr>
      <vt:lpstr>PowerPoint Presentation</vt:lpstr>
      <vt:lpstr>PowerPoint Presentation</vt:lpstr>
      <vt:lpstr>S. pneumoniae infection: 7 - 10 days    Atypical pneumonia: 10 – 14 days   Legionella infection: 14 - 21 days   S. aureus and gram negative bacteria infection: 14 -21 days  </vt:lpstr>
      <vt:lpstr>Modification of treatment</vt:lpstr>
      <vt:lpstr>PowerPoint Presentation</vt:lpstr>
      <vt:lpstr>Complications of pneumonia</vt:lpstr>
      <vt:lpstr>Most common complications of pneumonia</vt:lpstr>
      <vt:lpstr>Prevention of pneumonia</vt:lpstr>
      <vt:lpstr>Hospital acquired pneumonia HAP</vt:lpstr>
      <vt:lpstr>Hospital acquired pneumonia</vt:lpstr>
      <vt:lpstr>PowerPoint Presentation</vt:lpstr>
      <vt:lpstr>Hospital acquired pneumonia with early beginning</vt:lpstr>
      <vt:lpstr>Hospital acquired pneumonia  with early beginning</vt:lpstr>
      <vt:lpstr>Hospital acquired pneumonia with late beginning</vt:lpstr>
      <vt:lpstr>Defensive mechanisms which prevent respiratory infections in a healthy person</vt:lpstr>
      <vt:lpstr>Risk factors for occurrence of pneumonia</vt:lpstr>
      <vt:lpstr>Risks factors related to the patient</vt:lpstr>
      <vt:lpstr>Risk factors related to infection control</vt:lpstr>
      <vt:lpstr>Factors related to medical interventions</vt:lpstr>
      <vt:lpstr>Pathogenesis</vt:lpstr>
      <vt:lpstr>Pathogenesis of pneumonia</vt:lpstr>
      <vt:lpstr>Precise diagnosis of pneumonia has two goals:</vt:lpstr>
      <vt:lpstr>Recommendations for examination of patients with  possible hospital acquired pneumonia </vt:lpstr>
      <vt:lpstr>                    Diagnosis of hospital acquired pneumonia </vt:lpstr>
      <vt:lpstr>Criteria for assessment of severity of pneumonia</vt:lpstr>
      <vt:lpstr>PowerPoint Presentation</vt:lpstr>
      <vt:lpstr>Basic principles of HAP treatment</vt:lpstr>
      <vt:lpstr>ALGORITHM FOR DIAGNOSIS AND THERAPY OF HOSPITAL ACQUIRED PNEUMONIA</vt:lpstr>
      <vt:lpstr>Empirical therapy - early onset, without risk factors for MDR, regardless the degree of severity</vt:lpstr>
      <vt:lpstr>Empirical therapy - late onset, or with risk factors for MDR, regardless the degree of severity</vt:lpstr>
      <vt:lpstr>PowerPoint Presentation</vt:lpstr>
      <vt:lpstr>Prevention of aspiration</vt:lpstr>
      <vt:lpstr>Semi recumbent position, elevation at least 30º except in case of medical contraindication </vt:lpstr>
      <vt:lpstr>Continuous removal of subglottic secretions</vt:lpstr>
      <vt:lpstr>Prevention of colonization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Extraluminal obstruction is caused by:  </vt:lpstr>
      <vt:lpstr>Primary ciliary dyskinesia</vt:lpstr>
      <vt:lpstr>PowerPoint Presentation</vt:lpstr>
      <vt:lpstr>PowerPoint Presentation</vt:lpstr>
      <vt:lpstr>PowerPoint Presentation</vt:lpstr>
      <vt:lpstr>Secondary ciliary dyskinesia</vt:lpstr>
      <vt:lpstr>Acquired bronchiectasis - characteristics</vt:lpstr>
      <vt:lpstr>Morphological division of bronchiectasis</vt:lpstr>
      <vt:lpstr>Clinical division of bronchiectasis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for your attention!</vt:lpstr>
    </vt:vector>
  </TitlesOfParts>
  <Company>KB Graphic 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HRCT ABNORMALITIES AND  CHANGES IN LUNG FUNCTION</dc:title>
  <dc:creator>Karen Brencovich</dc:creator>
  <cp:lastModifiedBy>Vojislav</cp:lastModifiedBy>
  <cp:revision>418</cp:revision>
  <cp:lastPrinted>2000-06-12T19:47:47Z</cp:lastPrinted>
  <dcterms:created xsi:type="dcterms:W3CDTF">2000-06-01T18:08:26Z</dcterms:created>
  <dcterms:modified xsi:type="dcterms:W3CDTF">2023-09-08T06:46:03Z</dcterms:modified>
</cp:coreProperties>
</file>